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7" r:id="rId2"/>
    <p:sldId id="378" r:id="rId3"/>
    <p:sldId id="258" r:id="rId4"/>
    <p:sldId id="260" r:id="rId5"/>
    <p:sldId id="261" r:id="rId6"/>
    <p:sldId id="365" r:id="rId7"/>
    <p:sldId id="262" r:id="rId8"/>
    <p:sldId id="263" r:id="rId9"/>
    <p:sldId id="264" r:id="rId10"/>
    <p:sldId id="366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367" r:id="rId20"/>
    <p:sldId id="368" r:id="rId21"/>
    <p:sldId id="275" r:id="rId22"/>
    <p:sldId id="371" r:id="rId23"/>
    <p:sldId id="372" r:id="rId24"/>
    <p:sldId id="276" r:id="rId25"/>
    <p:sldId id="279" r:id="rId26"/>
    <p:sldId id="281" r:id="rId27"/>
    <p:sldId id="282" r:id="rId28"/>
    <p:sldId id="283" r:id="rId29"/>
    <p:sldId id="377" r:id="rId30"/>
    <p:sldId id="302" r:id="rId31"/>
    <p:sldId id="286" r:id="rId32"/>
    <p:sldId id="287" r:id="rId33"/>
    <p:sldId id="288" r:id="rId34"/>
    <p:sldId id="285" r:id="rId35"/>
    <p:sldId id="284" r:id="rId36"/>
    <p:sldId id="289" r:id="rId37"/>
    <p:sldId id="290" r:id="rId38"/>
    <p:sldId id="292" r:id="rId39"/>
    <p:sldId id="317" r:id="rId40"/>
    <p:sldId id="318" r:id="rId41"/>
    <p:sldId id="319" r:id="rId42"/>
    <p:sldId id="300" r:id="rId43"/>
    <p:sldId id="301" r:id="rId44"/>
    <p:sldId id="360" r:id="rId45"/>
    <p:sldId id="373" r:id="rId46"/>
    <p:sldId id="369" r:id="rId47"/>
    <p:sldId id="374" r:id="rId48"/>
    <p:sldId id="375" r:id="rId49"/>
    <p:sldId id="376" r:id="rId50"/>
    <p:sldId id="303" r:id="rId51"/>
    <p:sldId id="304" r:id="rId52"/>
    <p:sldId id="305" r:id="rId53"/>
    <p:sldId id="306" r:id="rId54"/>
    <p:sldId id="307" r:id="rId55"/>
    <p:sldId id="274" r:id="rId56"/>
    <p:sldId id="273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20" r:id="rId66"/>
    <p:sldId id="321" r:id="rId67"/>
    <p:sldId id="361" r:id="rId68"/>
    <p:sldId id="362" r:id="rId69"/>
    <p:sldId id="363" r:id="rId70"/>
    <p:sldId id="364" r:id="rId71"/>
    <p:sldId id="379" r:id="rId72"/>
    <p:sldId id="381" r:id="rId73"/>
    <p:sldId id="353" r:id="rId74"/>
    <p:sldId id="354" r:id="rId75"/>
    <p:sldId id="355" r:id="rId76"/>
    <p:sldId id="357" r:id="rId77"/>
    <p:sldId id="358" r:id="rId78"/>
    <p:sldId id="359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2" clrIdx="0">
    <p:extLst>
      <p:ext uri="{19B8F6BF-5375-455C-9EA6-DF929625EA0E}">
        <p15:presenceInfo xmlns:p15="http://schemas.microsoft.com/office/powerpoint/2012/main" userId="S-1-5-21-239875337-4187812437-941522809-139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D8164-D850-484E-B215-BFE0F5AF9D67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63E2B-A321-4B6E-8BD4-05F9050CA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5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63E2B-A321-4B6E-8BD4-05F9050CA7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3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63E2B-A321-4B6E-8BD4-05F9050CA7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0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549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517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8344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8098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706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1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87CB61E0-B8C4-4ABC-ADCA-37D6826D7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87CB61E0-B8C4-4ABC-ADCA-37D6826D7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3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59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81956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7847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6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demos.telerik.com/silverlight/#ComboBox/FirstLoo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telerik.com/teststud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lerik.com/automated-testing-tools/support/videos.aspx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5432" y="2575000"/>
            <a:ext cx="5781368" cy="7778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/>
              </a:rPr>
              <a:t>Telerik </a:t>
            </a:r>
            <a:r>
              <a:rPr lang="en-US" dirty="0" smtClean="0">
                <a:solidFill>
                  <a:schemeClr val="accent3"/>
                </a:solidFill>
                <a:effectLst/>
              </a:rPr>
              <a:t>Test Studio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7200" y="3393280"/>
            <a:ext cx="8229600" cy="569120"/>
          </a:xfrm>
        </p:spPr>
        <p:txBody>
          <a:bodyPr/>
          <a:lstStyle/>
          <a:p>
            <a:r>
              <a:rPr lang="en-US" dirty="0" smtClean="0"/>
              <a:t>Web/Desktop/Mobile Testing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616" y="4805960"/>
            <a:ext cx="3513475" cy="16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/>
              <a:t>Features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 Synchronization </a:t>
            </a:r>
            <a:r>
              <a:rPr lang="en-US" dirty="0" smtClean="0"/>
              <a:t>steps</a:t>
            </a:r>
          </a:p>
          <a:p>
            <a:pPr lvl="2">
              <a:lnSpc>
                <a:spcPct val="100000"/>
              </a:lnSpc>
            </a:pPr>
            <a:r>
              <a:rPr lang="en-US" dirty="0" err="1" smtClean="0"/>
              <a:t>WaitForExists</a:t>
            </a:r>
            <a:r>
              <a:rPr lang="en-US" dirty="0" smtClean="0"/>
              <a:t>, </a:t>
            </a:r>
            <a:r>
              <a:rPr lang="en-US" dirty="0" err="1" smtClean="0"/>
              <a:t>WaitForVisible</a:t>
            </a:r>
            <a:r>
              <a:rPr lang="en-US" dirty="0" smtClean="0"/>
              <a:t>, etc.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5FFC2"/>
                </a:solidFill>
              </a:rPr>
              <a:t>Use a mix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Coded</a:t>
            </a:r>
            <a:r>
              <a:rPr lang="en-US" sz="2800" dirty="0">
                <a:solidFill>
                  <a:srgbClr val="F5FFC2"/>
                </a:solidFill>
              </a:rPr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Non Coded </a:t>
            </a:r>
            <a:r>
              <a:rPr lang="en-US" sz="2800" dirty="0">
                <a:solidFill>
                  <a:srgbClr val="F5FFC2"/>
                </a:solidFill>
              </a:rPr>
              <a:t>Steps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Reusing common tests with Test As Steps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Lists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 </a:t>
            </a:r>
            <a:r>
              <a:rPr lang="en-US" dirty="0"/>
              <a:t>that supports 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 Management </a:t>
            </a:r>
            <a:r>
              <a:rPr lang="en-US" dirty="0" smtClean="0"/>
              <a:t>using a results calendar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line execution </a:t>
            </a:r>
            <a:r>
              <a:rPr lang="en-US" dirty="0"/>
              <a:t>support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ArtOfTestRunner.exe command line </a:t>
            </a:r>
            <a:r>
              <a:rPr lang="en-US" dirty="0" smtClean="0"/>
              <a:t>runner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Telerik.TestStudio.CommandLineClient.exe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0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/>
              <a:t>Features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Integration </a:t>
            </a:r>
            <a:r>
              <a:rPr lang="en-US" sz="3200" dirty="0"/>
              <a:t>with other </a:t>
            </a:r>
            <a:r>
              <a:rPr lang="en-US" sz="3200" dirty="0" smtClean="0"/>
              <a:t>testing related tools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</a:t>
            </a:r>
            <a:r>
              <a:rPr lang="en-US" dirty="0" smtClean="0"/>
              <a:t>integration (TFS)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 Servers integration </a:t>
            </a:r>
            <a:r>
              <a:rPr lang="en-US" dirty="0"/>
              <a:t>(TFS, </a:t>
            </a:r>
            <a:r>
              <a:rPr lang="en-US" dirty="0" err="1"/>
              <a:t>CruiseControl</a:t>
            </a:r>
            <a:r>
              <a:rPr lang="en-US" dirty="0"/>
              <a:t>, </a:t>
            </a:r>
            <a:r>
              <a:rPr lang="en-US" dirty="0" err="1"/>
              <a:t>TeamCity</a:t>
            </a:r>
            <a:r>
              <a:rPr lang="en-US" dirty="0"/>
              <a:t>, Jenkins</a:t>
            </a:r>
            <a:r>
              <a:rPr lang="en-US" dirty="0" smtClean="0"/>
              <a:t>)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Stories/Acceptance Criteria </a:t>
            </a:r>
            <a:r>
              <a:rPr lang="en-US" dirty="0" smtClean="0"/>
              <a:t>linking (Telerik </a:t>
            </a:r>
            <a:r>
              <a:rPr lang="en-US" dirty="0" err="1" smtClean="0"/>
              <a:t>TeamPulse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Tracking </a:t>
            </a:r>
            <a:r>
              <a:rPr lang="en-US" dirty="0" smtClean="0"/>
              <a:t>(Telerik </a:t>
            </a:r>
            <a:r>
              <a:rPr lang="en-US" dirty="0" err="1" smtClean="0"/>
              <a:t>TeamPulse</a:t>
            </a:r>
            <a:r>
              <a:rPr lang="en-US" dirty="0" smtClean="0"/>
              <a:t>, TFS, JIRA)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Automation tests linking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 </a:t>
            </a:r>
            <a:r>
              <a:rPr lang="en-US" dirty="0"/>
              <a:t>(Microsoft Test Manager)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Lists </a:t>
            </a:r>
            <a:r>
              <a:rPr lang="en-US" dirty="0" smtClean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  <a:r>
              <a:rPr lang="en-US" dirty="0" smtClean="0"/>
              <a:t> synchronization (Quality Center)</a:t>
            </a:r>
          </a:p>
          <a:p>
            <a:pPr lvl="2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14400"/>
            <a:ext cx="7924800" cy="6858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Tabs and Panes Tour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72840"/>
            <a:ext cx="7924800" cy="569120"/>
          </a:xfrm>
        </p:spPr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98" y="2448990"/>
            <a:ext cx="7277604" cy="419023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479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89580"/>
            <a:ext cx="7924800" cy="685800"/>
          </a:xfrm>
        </p:spPr>
        <p:txBody>
          <a:bodyPr/>
          <a:lstStyle/>
          <a:p>
            <a:r>
              <a:rPr lang="en-US" dirty="0"/>
              <a:t>Working With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41" y="1760787"/>
            <a:ext cx="4415519" cy="47921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870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25" y="4831777"/>
            <a:ext cx="4430575" cy="164522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 Pane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20432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Project Files Pane </a:t>
            </a:r>
            <a:r>
              <a:rPr lang="en-US" dirty="0" smtClean="0"/>
              <a:t>provides visual </a:t>
            </a:r>
            <a:r>
              <a:rPr lang="en-US" dirty="0"/>
              <a:t>cues </a:t>
            </a:r>
            <a:r>
              <a:rPr lang="en-US" dirty="0" smtClean="0"/>
              <a:t>about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and configuration </a:t>
            </a:r>
            <a:r>
              <a:rPr lang="en-US" dirty="0" smtClean="0"/>
              <a:t>of the project: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Folders </a:t>
            </a:r>
            <a:r>
              <a:rPr lang="en-US" dirty="0"/>
              <a:t>and </a:t>
            </a:r>
            <a:r>
              <a:rPr lang="en-US" dirty="0" smtClean="0"/>
              <a:t>tests, Properties, Data Management, Scheduling configuration, TFS connection, </a:t>
            </a:r>
            <a:r>
              <a:rPr lang="en-US" dirty="0" err="1" smtClean="0"/>
              <a:t>TeamPulse</a:t>
            </a:r>
            <a:r>
              <a:rPr lang="en-US" dirty="0" smtClean="0"/>
              <a:t> integration, Bug Tracking and General Project Settings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databound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649288" lvl="2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	tests </a:t>
            </a:r>
            <a:r>
              <a:rPr lang="en-US" sz="2800" dirty="0" smtClean="0"/>
              <a:t>display the </a:t>
            </a:r>
          </a:p>
          <a:p>
            <a:pPr marL="649288" lvl="2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 icon: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vs. WPF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provides convenient organization of Web, Load, WPF, and Manual tests in a single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82" y="3500054"/>
            <a:ext cx="2837111" cy="19497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8" y="2692617"/>
            <a:ext cx="3564657" cy="35646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0620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680884"/>
          </a:xfrm>
        </p:spPr>
        <p:txBody>
          <a:bodyPr/>
          <a:lstStyle/>
          <a:p>
            <a:r>
              <a:rPr lang="en-US" dirty="0" smtClean="0"/>
              <a:t>TFS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can be integrated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Foundation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39" y="2743530"/>
            <a:ext cx="6889322" cy="374929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404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TeamPulse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provides </a:t>
            </a:r>
          </a:p>
          <a:p>
            <a:pPr lvl="1"/>
            <a:r>
              <a:rPr lang="en-US" dirty="0" smtClean="0"/>
              <a:t>Enables </a:t>
            </a:r>
            <a:r>
              <a:rPr lang="en-US" dirty="0"/>
              <a:t>linking between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stories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acceptance test criteria </a:t>
            </a:r>
            <a:r>
              <a:rPr lang="en-US" dirty="0"/>
              <a:t>in TeamPulse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tests </a:t>
            </a:r>
            <a:r>
              <a:rPr lang="en-US" dirty="0"/>
              <a:t>within </a:t>
            </a:r>
            <a:r>
              <a:rPr lang="en-US" dirty="0">
                <a:solidFill>
                  <a:schemeClr val="accent3"/>
                </a:solidFill>
              </a:rPr>
              <a:t>Telerik 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34" y="3217043"/>
            <a:ext cx="6355533" cy="34885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4354"/>
            <a:ext cx="7086600" cy="575187"/>
          </a:xfrm>
        </p:spPr>
        <p:txBody>
          <a:bodyPr/>
          <a:lstStyle/>
          <a:p>
            <a:r>
              <a:rPr lang="en-US" dirty="0" smtClean="0"/>
              <a:t>Export Project </a:t>
            </a:r>
            <a:r>
              <a:rPr lang="en-US" dirty="0"/>
              <a:t>to Visual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projects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exported</a:t>
            </a:r>
            <a:r>
              <a:rPr lang="en-US" dirty="0" smtClean="0"/>
              <a:t> in </a:t>
            </a:r>
            <a:r>
              <a:rPr lang="en-US" dirty="0"/>
              <a:t>a form that can be consumed by developers </a:t>
            </a:r>
            <a:r>
              <a:rPr lang="en-US" dirty="0" smtClean="0"/>
              <a:t>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 to Visual Studio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Ribbon Bar </a:t>
            </a:r>
            <a:r>
              <a:rPr lang="en-US" dirty="0"/>
              <a:t>menu item </a:t>
            </a:r>
            <a:r>
              <a:rPr lang="en-US" dirty="0" smtClean="0"/>
              <a:t>creates </a:t>
            </a:r>
            <a:r>
              <a:rPr lang="en-US" dirty="0"/>
              <a:t>a Visual Studio </a:t>
            </a:r>
            <a:r>
              <a:rPr lang="en-US" dirty="0" smtClean="0"/>
              <a:t>2010, 2012 or 2013 project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Available with or</a:t>
            </a:r>
            <a:br>
              <a:rPr lang="en-US" dirty="0" smtClean="0"/>
            </a:br>
            <a:r>
              <a:rPr lang="en-US" dirty="0"/>
              <a:t>without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67" y="4132580"/>
            <a:ext cx="3621314" cy="25349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322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8873" y="682023"/>
            <a:ext cx="7924800" cy="685800"/>
          </a:xfrm>
        </p:spPr>
        <p:txBody>
          <a:bodyPr/>
          <a:lstStyle/>
          <a:p>
            <a:r>
              <a:rPr lang="en-US" dirty="0"/>
              <a:t>Working With </a:t>
            </a:r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01" y="1819806"/>
            <a:ext cx="7628399" cy="45803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3834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946" y="903196"/>
            <a:ext cx="7581900" cy="3279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Iliyan Panchev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Product Manager@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Telerik Testing Solutions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" r="16876"/>
          <a:stretch/>
        </p:blipFill>
        <p:spPr>
          <a:xfrm>
            <a:off x="6435045" y="1103952"/>
            <a:ext cx="1828801" cy="242415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6329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Tabs</a:t>
            </a:r>
          </a:p>
          <a:p>
            <a:r>
              <a:rPr lang="en-US" dirty="0"/>
              <a:t>Test Steps – Properties, Inline Editor</a:t>
            </a:r>
          </a:p>
          <a:p>
            <a:r>
              <a:rPr lang="en-US" dirty="0"/>
              <a:t>Re-use tests – add Test As Step</a:t>
            </a:r>
          </a:p>
          <a:p>
            <a:r>
              <a:rPr lang="en-US" dirty="0"/>
              <a:t>Many steps to be added manually – </a:t>
            </a:r>
            <a:r>
              <a:rPr lang="en-US" dirty="0" err="1"/>
              <a:t>misc</a:t>
            </a:r>
            <a:r>
              <a:rPr lang="en-US" dirty="0"/>
              <a:t>, logical, dialogs</a:t>
            </a:r>
          </a:p>
          <a:p>
            <a:r>
              <a:rPr lang="en-US" dirty="0"/>
              <a:t>Step debug options</a:t>
            </a:r>
          </a:p>
          <a:p>
            <a:r>
              <a:rPr lang="en-US" dirty="0"/>
              <a:t>Storyboard </a:t>
            </a:r>
          </a:p>
          <a:p>
            <a:pPr marL="357188" lvl="1" indent="0">
              <a:buNone/>
            </a:pP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0" y="3707921"/>
            <a:ext cx="4082290" cy="277813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3713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706725"/>
            <a:ext cx="7924800" cy="685800"/>
          </a:xfrm>
        </p:spPr>
        <p:txBody>
          <a:bodyPr/>
          <a:lstStyle/>
          <a:p>
            <a:r>
              <a:rPr lang="en-US" dirty="0" smtClean="0"/>
              <a:t>Recording Web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794" y="1577279"/>
            <a:ext cx="3459157" cy="550285"/>
          </a:xfrm>
        </p:spPr>
        <p:txBody>
          <a:bodyPr/>
          <a:lstStyle/>
          <a:p>
            <a:r>
              <a:rPr lang="en-US" dirty="0"/>
              <a:t>IE Recording Surface</a:t>
            </a:r>
            <a:r>
              <a:rPr lang="en-US" dirty="0" smtClean="0"/>
              <a:t>	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" y="1946787"/>
            <a:ext cx="4350513" cy="486023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39560"/>
            <a:ext cx="4482362" cy="48674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745568" y="1416340"/>
            <a:ext cx="197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r>
              <a:rPr lang="en-US" dirty="0"/>
              <a:t> </a:t>
            </a: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Recorder</a:t>
            </a:r>
          </a:p>
        </p:txBody>
      </p:sp>
    </p:spTree>
    <p:extLst>
      <p:ext uri="{BB962C8B-B14F-4D97-AF65-F5344CB8AC3E}">
        <p14:creationId xmlns:p14="http://schemas.microsoft.com/office/powerpoint/2010/main" val="30635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6227358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Recording a </a:t>
            </a:r>
            <a:r>
              <a:rPr lang="en-US" dirty="0" err="1" smtClean="0"/>
              <a:t>webtest</a:t>
            </a:r>
            <a:r>
              <a:rPr lang="en-US" dirty="0" smtClean="0"/>
              <a:t> in IE, Firefox, Chrome, Safari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Choose the default recording browser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Browser Calibration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80" y="4349068"/>
            <a:ext cx="1067178" cy="146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94" y="1070374"/>
            <a:ext cx="2436511" cy="23313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06" y="3915616"/>
            <a:ext cx="3541294" cy="253799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5749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6227358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Recording a WPF test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Configure the application under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80" y="4349068"/>
            <a:ext cx="1067178" cy="146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75" y="2616451"/>
            <a:ext cx="5703654" cy="393674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9926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</a:t>
            </a:r>
            <a:r>
              <a:rPr lang="en-US" dirty="0" smtClean="0"/>
              <a:t>In 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Recorder </a:t>
            </a:r>
            <a:r>
              <a:rPr lang="en-US" dirty="0" smtClean="0"/>
              <a:t>provides </a:t>
            </a:r>
            <a:r>
              <a:rPr lang="en-US" dirty="0"/>
              <a:t>the ability to record all your actions against a web </a:t>
            </a:r>
            <a:r>
              <a:rPr lang="en-US" dirty="0" smtClean="0"/>
              <a:t>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identifying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elements </a:t>
            </a:r>
            <a:r>
              <a:rPr lang="en-US" dirty="0"/>
              <a:t>in the page and </a:t>
            </a:r>
            <a:r>
              <a:rPr lang="en-US" dirty="0" smtClean="0"/>
              <a:t>handling </a:t>
            </a:r>
            <a:r>
              <a:rPr lang="en-US" dirty="0"/>
              <a:t>many common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dialogs</a:t>
            </a:r>
            <a:r>
              <a:rPr lang="en-US" dirty="0"/>
              <a:t> that might pop </a:t>
            </a:r>
            <a:r>
              <a:rPr lang="en-US" dirty="0" smtClean="0"/>
              <a:t>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62" y="3090823"/>
            <a:ext cx="5695403" cy="346237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5941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the highlight appears offset from the element it should be surrounding, make sure that your </a:t>
            </a:r>
            <a:r>
              <a:rPr lang="en-US" dirty="0" smtClean="0"/>
              <a:t>browser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zoom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</a:t>
            </a:r>
            <a:r>
              <a:rPr lang="en-US" dirty="0"/>
              <a:t> is set to 100</a:t>
            </a:r>
            <a:r>
              <a:rPr lang="en-US" dirty="0" smtClean="0"/>
              <a:t>%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</a:t>
            </a:r>
            <a:r>
              <a:rPr lang="en-US" dirty="0"/>
              <a:t>the screenshot below, the zoom </a:t>
            </a:r>
            <a:r>
              <a:rPr lang="en-US" dirty="0" smtClean="0"/>
              <a:t>level </a:t>
            </a:r>
            <a:r>
              <a:rPr lang="en-US" dirty="0"/>
              <a:t>is 90</a:t>
            </a:r>
            <a:r>
              <a:rPr lang="en-US" dirty="0" smtClean="0"/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000500"/>
            <a:ext cx="4653159" cy="228600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4019550"/>
            <a:ext cx="1562100" cy="2247900"/>
          </a:xfrm>
          <a:prstGeom prst="roundRect">
            <a:avLst>
              <a:gd name="adj" fmla="val 9079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0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Steps Pane </a:t>
            </a:r>
            <a:r>
              <a:rPr lang="en-US" dirty="0"/>
              <a:t>allows </a:t>
            </a:r>
            <a:r>
              <a:rPr lang="en-US" dirty="0" smtClean="0"/>
              <a:t>working </a:t>
            </a:r>
            <a:r>
              <a:rPr lang="en-US" dirty="0"/>
              <a:t>with individual steps in the test, the step's elements and any code </a:t>
            </a:r>
            <a:r>
              <a:rPr lang="en-US" dirty="0" smtClean="0"/>
              <a:t>for the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0" y="2743199"/>
            <a:ext cx="5524500" cy="3667125"/>
          </a:xfrm>
          <a:prstGeom prst="roundRect">
            <a:avLst>
              <a:gd name="adj" fmla="val 28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Test Steps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steps that have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specifically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as Step </a:t>
            </a:r>
            <a:r>
              <a:rPr lang="en-US" dirty="0"/>
              <a:t>lets you run another test as a single step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 Step </a:t>
            </a:r>
            <a:r>
              <a:rPr lang="en-US" dirty="0"/>
              <a:t>adds a coded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step </a:t>
            </a:r>
            <a:r>
              <a:rPr lang="en-US" dirty="0"/>
              <a:t>to the test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opens </a:t>
            </a:r>
            <a:r>
              <a:rPr lang="en-US" dirty="0"/>
              <a:t>the code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44" y="2850531"/>
            <a:ext cx="3633164" cy="3626469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489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dditional Steps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Builder -</a:t>
            </a:r>
            <a:r>
              <a:rPr lang="en-US" dirty="0" smtClean="0"/>
              <a:t> provides additional </a:t>
            </a:r>
            <a:r>
              <a:rPr lang="en-US" dirty="0"/>
              <a:t>steps to add to your </a:t>
            </a:r>
            <a:r>
              <a:rPr lang="en-US" dirty="0" smtClean="0"/>
              <a:t>test, even in “offline” mode (when no recorder is connected to the browser)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66" y="2591747"/>
            <a:ext cx="3534268" cy="3896269"/>
          </a:xfrm>
          <a:prstGeom prst="roundRect">
            <a:avLst>
              <a:gd name="adj" fmla="val 28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09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manually a script step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Convert existing step to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Cannot be converted back to regular step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Either C# or Visual Basic can be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"View Entire Code" Option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API Reference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54" y="4195869"/>
            <a:ext cx="4963246" cy="2470208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9545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Introduction to </a:t>
            </a:r>
            <a:r>
              <a:rPr lang="en-US" dirty="0" smtClean="0">
                <a:solidFill>
                  <a:schemeClr val="accent3"/>
                </a:solidFill>
              </a:rPr>
              <a:t>Telerik </a:t>
            </a:r>
            <a:r>
              <a:rPr lang="en-US" dirty="0">
                <a:solidFill>
                  <a:schemeClr val="accent3"/>
                </a:solidFill>
              </a:rPr>
              <a:t>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Product Features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Working With Projects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Test Organization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Recording Tests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Test Execution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Test </a:t>
            </a:r>
            <a:r>
              <a:rPr lang="en-US" dirty="0"/>
              <a:t>Results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Web Application </a:t>
            </a:r>
            <a:r>
              <a:rPr lang="en-US" dirty="0" smtClean="0"/>
              <a:t>Tests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Data Driven Tests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1" descr="C:\Trash\books-agai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1905000"/>
            <a:ext cx="2039815" cy="3505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7898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flow control in Test Studio can be implemented through logical steps</a:t>
            </a:r>
          </a:p>
          <a:p>
            <a:pPr lvl="1"/>
            <a:r>
              <a:rPr lang="en-US" dirty="0" smtClean="0"/>
              <a:t>If…else</a:t>
            </a:r>
          </a:p>
          <a:p>
            <a:pPr lvl="1"/>
            <a:r>
              <a:rPr lang="en-US" dirty="0" smtClean="0"/>
              <a:t>While…loop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oop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13541"/>
            <a:ext cx="8382000" cy="1096087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57642"/>
            <a:ext cx="8382000" cy="347544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87" y="2108915"/>
            <a:ext cx="2784539" cy="1848873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829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Popups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popups </a:t>
            </a:r>
            <a:r>
              <a:rPr lang="en-US" dirty="0"/>
              <a:t>are detected by </a:t>
            </a:r>
            <a:r>
              <a:rPr lang="en-US" dirty="0" smtClean="0"/>
              <a:t>Test Studio automatically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an HTML popup is about to appear, </a:t>
            </a:r>
            <a:r>
              <a:rPr lang="en-US" dirty="0" smtClean="0"/>
              <a:t>Test Studio allows </a:t>
            </a:r>
            <a:r>
              <a:rPr lang="en-US" dirty="0"/>
              <a:t>you to automate the </a:t>
            </a:r>
            <a:r>
              <a:rPr lang="en-US" dirty="0" smtClean="0"/>
              <a:t>popup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672" y="3581400"/>
            <a:ext cx="7144657" cy="1676400"/>
          </a:xfrm>
          <a:prstGeom prst="roundRect">
            <a:avLst>
              <a:gd name="adj" fmla="val 6277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5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Win32 Dialogs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can respond to a number of common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Win32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dialogs: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3538953"/>
            <a:ext cx="3886200" cy="1947447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669" y="5150112"/>
            <a:ext cx="2886075" cy="120015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0" y="2423183"/>
            <a:ext cx="3072531" cy="2231539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564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Some web pages may require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name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password</a:t>
            </a:r>
            <a:r>
              <a:rPr lang="en-US" dirty="0"/>
              <a:t> to gain </a:t>
            </a:r>
            <a:r>
              <a:rPr lang="en-US" dirty="0" smtClean="0"/>
              <a:t>access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logon handler </a:t>
            </a:r>
            <a:r>
              <a:rPr lang="en-US" dirty="0"/>
              <a:t>fills in </a:t>
            </a:r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user </a:t>
            </a:r>
            <a:r>
              <a:rPr lang="en-US" dirty="0"/>
              <a:t>name and password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then </a:t>
            </a:r>
            <a:r>
              <a:rPr lang="en-US" dirty="0"/>
              <a:t>clicks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OK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Cancel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button </a:t>
            </a:r>
            <a:r>
              <a:rPr lang="en-US" dirty="0"/>
              <a:t>to close the dialog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2209800"/>
            <a:ext cx="2811009" cy="327660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343400"/>
            <a:ext cx="4362450" cy="203835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2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drop </a:t>
            </a:r>
            <a:r>
              <a:rPr lang="en-US" dirty="0"/>
              <a:t>of any element in a web page </a:t>
            </a:r>
            <a:r>
              <a:rPr lang="en-US" dirty="0" smtClean="0"/>
              <a:t>can be automated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I.e. simple </a:t>
            </a:r>
            <a:r>
              <a:rPr lang="en-US" dirty="0"/>
              <a:t>HTML </a:t>
            </a:r>
            <a:r>
              <a:rPr lang="en-US" dirty="0" smtClean="0"/>
              <a:t>elements, RadControls </a:t>
            </a:r>
            <a:r>
              <a:rPr lang="en-US" dirty="0"/>
              <a:t>for ASP.NET AJAX and Silverlight </a:t>
            </a:r>
            <a:r>
              <a:rPr lang="en-US" dirty="0" smtClean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two ways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a drag and drop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Dragging elements directly </a:t>
            </a:r>
            <a:r>
              <a:rPr lang="en-US" dirty="0" smtClean="0"/>
              <a:t>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</a:t>
            </a:r>
            <a:r>
              <a:rPr lang="en-US" dirty="0" smtClean="0"/>
              <a:t> </a:t>
            </a:r>
            <a:r>
              <a:rPr lang="en-US" dirty="0"/>
              <a:t>in the Recording </a:t>
            </a:r>
            <a:r>
              <a:rPr lang="en-US" dirty="0" smtClean="0"/>
              <a:t>Surface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Elements </a:t>
            </a:r>
            <a:r>
              <a:rPr lang="en-US" dirty="0" smtClean="0"/>
              <a:t>Menu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Drag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Drop option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Translators</a:t>
            </a:r>
            <a:r>
              <a:rPr lang="en-US" dirty="0"/>
              <a:t> are extensions that open up an element to work with </a:t>
            </a:r>
            <a:r>
              <a:rPr lang="en-US" dirty="0" smtClean="0"/>
              <a:t>Test Studio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translator </a:t>
            </a:r>
            <a:r>
              <a:rPr lang="en-US" dirty="0"/>
              <a:t>describes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actions</a:t>
            </a:r>
            <a:r>
              <a:rPr lang="en-US" dirty="0" smtClean="0"/>
              <a:t> of </a:t>
            </a:r>
            <a:r>
              <a:rPr lang="en-US" dirty="0"/>
              <a:t>an element that can be automated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verifications</a:t>
            </a:r>
            <a:r>
              <a:rPr lang="en-US" dirty="0"/>
              <a:t> that can be </a:t>
            </a:r>
            <a:r>
              <a:rPr lang="en-US" dirty="0" smtClean="0"/>
              <a:t>performed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Studio ships </a:t>
            </a:r>
            <a:r>
              <a:rPr lang="en-US" dirty="0"/>
              <a:t>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basic translators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  <a:r>
              <a:rPr lang="en-US" dirty="0"/>
              <a:t>, and translators built specifically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RadControls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798" y="5085347"/>
            <a:ext cx="1143198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6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444171"/>
            <a:ext cx="4114800" cy="6858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590800"/>
            <a:ext cx="4601482" cy="569120"/>
          </a:xfrm>
        </p:spPr>
        <p:txBody>
          <a:bodyPr/>
          <a:lstStyle/>
          <a:p>
            <a:r>
              <a:rPr lang="en-US" dirty="0" smtClean="0"/>
              <a:t>Verifying Elements' State</a:t>
            </a:r>
            <a:endParaRPr lang="en-US" dirty="0"/>
          </a:p>
        </p:txBody>
      </p:sp>
      <p:sp>
        <p:nvSpPr>
          <p:cNvPr id="4" name="AutoShape 4" descr="http://start.igrach.com/wp-content/uploads/2010/05/start.igrach_verify_poker_id_car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://start.igrach.com/wp-content/uploads/2010/05/start.igrach_verify_poker_id_car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7286" y="1447800"/>
            <a:ext cx="3048000" cy="228600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 descr="http://www.ci.loveland.co.us/publicworks/images/Check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3447141"/>
            <a:ext cx="2743200" cy="2743201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Studio verifications </a:t>
            </a:r>
            <a:r>
              <a:rPr lang="en-US" dirty="0" smtClean="0"/>
              <a:t>allow detecting if elements </a:t>
            </a:r>
            <a:r>
              <a:rPr lang="en-US" dirty="0"/>
              <a:t>are in a particular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</a:t>
            </a:r>
            <a:r>
              <a:rPr lang="en-US" dirty="0"/>
              <a:t>(e.g. visible, exist)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Also </a:t>
            </a:r>
            <a:r>
              <a:rPr lang="en-US" dirty="0"/>
              <a:t>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 compare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specific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Studio can </a:t>
            </a:r>
            <a:r>
              <a:rPr lang="en-US" dirty="0" smtClean="0"/>
              <a:t>verify: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ontent</a:t>
            </a:r>
            <a:r>
              <a:rPr lang="en-US" dirty="0"/>
              <a:t>, attributes, styles, visibility, drop-down list </a:t>
            </a:r>
            <a:r>
              <a:rPr lang="en-US" dirty="0" smtClean="0"/>
              <a:t>selections, checkboxes</a:t>
            </a:r>
            <a:r>
              <a:rPr lang="en-US" dirty="0"/>
              <a:t>, radio buttons, tables and Silverlight property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</a:t>
            </a:r>
            <a:r>
              <a:rPr lang="en-US" dirty="0"/>
              <a:t>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Verifications builder in the Recorder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interactive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building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 rules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them </a:t>
            </a:r>
            <a:r>
              <a:rPr lang="en-US" dirty="0" smtClean="0"/>
              <a:t>against a </a:t>
            </a:r>
            <a:r>
              <a:rPr lang="en-US" dirty="0"/>
              <a:t>live web </a:t>
            </a:r>
            <a:r>
              <a:rPr lang="en-US" dirty="0" smtClean="0"/>
              <a:t>document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>
          <a:xfrm>
            <a:off x="2176422" y="3256384"/>
            <a:ext cx="5306007" cy="3296816"/>
          </a:xfrm>
          <a:prstGeom prst="roundRect">
            <a:avLst>
              <a:gd name="adj" fmla="val 672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7414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"Wait"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Test Studio allows changing any verification step to 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"wait" </a:t>
            </a:r>
            <a:r>
              <a:rPr lang="en-US" sz="2800" dirty="0" smtClean="0"/>
              <a:t>step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A wait step can be added from the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Elements Menu Quick Tasks </a:t>
            </a:r>
          </a:p>
          <a:p>
            <a:pPr lvl="1">
              <a:lnSpc>
                <a:spcPct val="100000"/>
              </a:lnSpc>
              <a:tabLst>
                <a:tab pos="1944688" algn="l"/>
              </a:tabLst>
            </a:pPr>
            <a:r>
              <a:rPr lang="en-US" sz="2400" dirty="0" smtClean="0"/>
              <a:t>Another way is by right-clicking the verification test step and selecting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as Wait </a:t>
            </a:r>
            <a:r>
              <a:rPr lang="en-US" sz="2400" dirty="0" smtClean="0"/>
              <a:t>from the context menu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81" y="3658199"/>
            <a:ext cx="6309638" cy="3009301"/>
          </a:xfrm>
          <a:prstGeom prst="roundRect">
            <a:avLst>
              <a:gd name="adj" fmla="val 672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621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533400"/>
            <a:ext cx="5334000" cy="1371600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smtClean="0">
                <a:solidFill>
                  <a:schemeClr val="accent3"/>
                </a:solidFill>
              </a:rPr>
              <a:t>Telerik </a:t>
            </a:r>
            <a:r>
              <a:rPr lang="en-US" dirty="0">
                <a:solidFill>
                  <a:schemeClr val="accent3"/>
                </a:solidFill>
              </a:rPr>
              <a:t>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48" y="2796816"/>
            <a:ext cx="7058025" cy="301942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456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"Wait" </a:t>
            </a:r>
            <a:r>
              <a:rPr lang="en-US" dirty="0" smtClean="0"/>
              <a:t>Steps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 step</a:t>
            </a:r>
            <a:r>
              <a:rPr lang="en-US" dirty="0"/>
              <a:t>, when acting 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/>
              <a:t>, has a few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CheckInterval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number of milliseconds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between evaluations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Timeout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number of milliseconds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before the test step will fail</a:t>
            </a:r>
            <a:r>
              <a:rPr lang="en-US" dirty="0"/>
              <a:t> when used as a </a:t>
            </a:r>
            <a:r>
              <a:rPr lang="en-US" dirty="0" smtClean="0"/>
              <a:t>wait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"Wait" </a:t>
            </a:r>
            <a:r>
              <a:rPr lang="en-US" dirty="0" smtClean="0"/>
              <a:t>Steps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 step</a:t>
            </a:r>
            <a:r>
              <a:rPr lang="en-US" dirty="0"/>
              <a:t>, when acting 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/>
              <a:t>, has a few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WaitOnElements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indicates </a:t>
            </a:r>
            <a:r>
              <a:rPr lang="en-US" dirty="0"/>
              <a:t>that the test step should wait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WaitOnElementsTimeout</a:t>
            </a:r>
            <a:r>
              <a:rPr lang="en-US" dirty="0"/>
              <a:t> milliseconds </a:t>
            </a:r>
            <a:r>
              <a:rPr lang="en-US" dirty="0" smtClean="0"/>
              <a:t>for step </a:t>
            </a:r>
            <a:r>
              <a:rPr lang="en-US" dirty="0"/>
              <a:t>elements to </a:t>
            </a:r>
            <a:r>
              <a:rPr lang="en-US" dirty="0" smtClean="0"/>
              <a:t>exist </a:t>
            </a:r>
            <a:r>
              <a:rPr lang="en-US" dirty="0"/>
              <a:t>before executing the test </a:t>
            </a:r>
            <a:r>
              <a:rPr lang="en-US" dirty="0" smtClean="0"/>
              <a:t>step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SupportsWait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IsWaitOnly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StepType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ead-only </a:t>
            </a:r>
            <a:r>
              <a:rPr lang="en-US" dirty="0"/>
              <a:t>properties that indicate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way 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step can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 used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Extractions can be added in order to be reused later in the tests</a:t>
            </a:r>
          </a:p>
          <a:p>
            <a:pPr lvl="1"/>
            <a:r>
              <a:rPr lang="en-US" dirty="0"/>
              <a:t>Available form the "Quick </a:t>
            </a:r>
            <a:r>
              <a:rPr lang="en-US" dirty="0" smtClean="0"/>
              <a:t>Steps" menu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1" y="2827496"/>
            <a:ext cx="7269858" cy="3473959"/>
          </a:xfrm>
          <a:prstGeom prst="roundRect">
            <a:avLst>
              <a:gd name="adj" fmla="val 672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080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Extracted parameter is stored in a variable</a:t>
            </a:r>
          </a:p>
          <a:p>
            <a:pPr lvl="1"/>
            <a:r>
              <a:rPr lang="en-US" dirty="0" smtClean="0"/>
              <a:t>We can name our stored variable</a:t>
            </a:r>
          </a:p>
          <a:p>
            <a:pPr lvl="1"/>
            <a:r>
              <a:rPr lang="en-US" dirty="0" smtClean="0"/>
              <a:t>We can refer to the variable by its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99" y="3314700"/>
            <a:ext cx="5990632" cy="30080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5402317" y="3748252"/>
            <a:ext cx="1447800" cy="83820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410200" y="4818713"/>
            <a:ext cx="1447800" cy="44085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402317" y="6026560"/>
            <a:ext cx="1700048" cy="7620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02365" y="3289871"/>
            <a:ext cx="1752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used to refer to the variable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78717" y="4513282"/>
            <a:ext cx="183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we give to the variable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02365" y="574149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Referring to the stored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267830" cy="5791200"/>
          </a:xfrm>
        </p:spPr>
        <p:txBody>
          <a:bodyPr/>
          <a:lstStyle/>
          <a:p>
            <a:r>
              <a:rPr lang="en-US" sz="2800" dirty="0"/>
              <a:t>The Elements </a:t>
            </a:r>
            <a:r>
              <a:rPr lang="en-US" sz="2800" dirty="0" smtClean="0"/>
              <a:t>Explorer is </a:t>
            </a:r>
            <a:r>
              <a:rPr lang="en-US" sz="2800" dirty="0"/>
              <a:t>similar to the DOM </a:t>
            </a:r>
            <a:r>
              <a:rPr lang="en-US" sz="2800" dirty="0" smtClean="0"/>
              <a:t>Explorer</a:t>
            </a:r>
          </a:p>
          <a:p>
            <a:pPr lvl="1"/>
            <a:r>
              <a:rPr lang="en-US" sz="2800" dirty="0" smtClean="0"/>
              <a:t>it </a:t>
            </a:r>
            <a:r>
              <a:rPr lang="en-US" sz="2800" dirty="0"/>
              <a:t>displays a tree of </a:t>
            </a:r>
            <a:r>
              <a:rPr lang="en-US" sz="2800" dirty="0" smtClean="0"/>
              <a:t>pages and elements</a:t>
            </a:r>
          </a:p>
          <a:p>
            <a:r>
              <a:rPr lang="en-US" sz="2800" dirty="0" smtClean="0"/>
              <a:t>Elements </a:t>
            </a:r>
            <a:r>
              <a:rPr lang="en-US" sz="2800" dirty="0"/>
              <a:t>may be used in </a:t>
            </a:r>
            <a:r>
              <a:rPr lang="en-US" sz="2800" dirty="0" smtClean="0"/>
              <a:t>different tests </a:t>
            </a:r>
            <a:r>
              <a:rPr lang="en-US" sz="2800" dirty="0"/>
              <a:t>and test </a:t>
            </a:r>
            <a:r>
              <a:rPr lang="en-US" sz="2800" dirty="0" smtClean="0"/>
              <a:t>steps</a:t>
            </a:r>
          </a:p>
          <a:p>
            <a:r>
              <a:rPr lang="en-US" sz="2800" dirty="0" smtClean="0"/>
              <a:t>Steps for an element can be added manually via Step Builder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22" y="1604840"/>
            <a:ext cx="3930345" cy="42579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54034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Expressions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267830" cy="5791200"/>
          </a:xfrm>
        </p:spPr>
        <p:txBody>
          <a:bodyPr/>
          <a:lstStyle/>
          <a:p>
            <a:r>
              <a:rPr lang="en-US" sz="2800" dirty="0" smtClean="0"/>
              <a:t>Find Expressions</a:t>
            </a:r>
          </a:p>
          <a:p>
            <a:pPr lvl="1"/>
            <a:r>
              <a:rPr lang="en-US" sz="2800" dirty="0"/>
              <a:t>the base for all element searches in the DOM, </a:t>
            </a:r>
            <a:r>
              <a:rPr lang="en-US" sz="2800" dirty="0" err="1"/>
              <a:t>HWnd</a:t>
            </a:r>
            <a:r>
              <a:rPr lang="en-US" sz="2800" dirty="0"/>
              <a:t>, or control </a:t>
            </a:r>
            <a:r>
              <a:rPr lang="en-US" sz="2800" dirty="0" smtClean="0"/>
              <a:t>trees</a:t>
            </a:r>
          </a:p>
          <a:p>
            <a:pPr lvl="1"/>
            <a:r>
              <a:rPr lang="en-US" sz="2800" dirty="0" smtClean="0"/>
              <a:t>Support of chained expressions</a:t>
            </a:r>
          </a:p>
          <a:p>
            <a:pPr lvl="1"/>
            <a:r>
              <a:rPr lang="en-US" sz="2800" dirty="0" smtClean="0"/>
              <a:t>Identification Logic order</a:t>
            </a:r>
          </a:p>
          <a:p>
            <a:pPr lvl="1"/>
            <a:r>
              <a:rPr lang="en-US" sz="2800" dirty="0" smtClean="0"/>
              <a:t>Data binding of find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49" y="1561909"/>
            <a:ext cx="4277133" cy="395165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3283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3784180" cy="5791200"/>
          </a:xfrm>
        </p:spPr>
        <p:txBody>
          <a:bodyPr/>
          <a:lstStyle/>
          <a:p>
            <a:r>
              <a:rPr lang="en-US" sz="2800" dirty="0" smtClean="0"/>
              <a:t>Action and verification steps can be added from the Step Builder to the test</a:t>
            </a:r>
          </a:p>
          <a:p>
            <a:r>
              <a:rPr lang="en-US" sz="2800" dirty="0" smtClean="0"/>
              <a:t>Select an element from Elements Explorer and choose from the available steps in Step Builder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38" y="1041148"/>
            <a:ext cx="4639903" cy="461726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2771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Execute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dirty="0" smtClean="0"/>
              <a:t>Executes only one test at a time</a:t>
            </a:r>
          </a:p>
          <a:p>
            <a:r>
              <a:rPr lang="en-US" sz="3000" dirty="0" smtClean="0"/>
              <a:t>Mostly used for debugging during test recording</a:t>
            </a:r>
          </a:p>
          <a:p>
            <a:r>
              <a:rPr lang="en-US" sz="3000" dirty="0" smtClean="0"/>
              <a:t>Execution result and log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sz="3000" dirty="0" smtClean="0"/>
          </a:p>
          <a:p>
            <a:r>
              <a:rPr lang="en-US" sz="3000" dirty="0" smtClean="0"/>
              <a:t>Annotations </a:t>
            </a:r>
            <a:r>
              <a:rPr lang="en-US" sz="3000" dirty="0"/>
              <a:t>during quick execute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4" y="3081246"/>
            <a:ext cx="8586932" cy="130510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32" y="5584957"/>
            <a:ext cx="6887536" cy="94310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851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Debugger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dirty="0" smtClean="0"/>
              <a:t>Debugger options on quick execute:</a:t>
            </a:r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3000" dirty="0" smtClean="0"/>
              <a:t>Once the test fails, according to the debugger</a:t>
            </a:r>
            <a:br>
              <a:rPr lang="en-US" sz="3000" dirty="0" smtClean="0"/>
            </a:br>
            <a:r>
              <a:rPr lang="en-US" sz="3000" dirty="0" smtClean="0"/>
              <a:t>options, a Debug tool appears</a:t>
            </a:r>
            <a:endParaRPr lang="en-US" sz="3000" dirty="0"/>
          </a:p>
          <a:p>
            <a:pPr lvl="1"/>
            <a:endParaRPr lang="en-US" sz="32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7188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84736"/>
            <a:ext cx="4725059" cy="11431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79" y="2167378"/>
            <a:ext cx="4639322" cy="113363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06" y="2696409"/>
            <a:ext cx="2267266" cy="135273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47" y="5361192"/>
            <a:ext cx="3400453" cy="138250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276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Debugger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5931"/>
            <a:ext cx="8686800" cy="5791200"/>
          </a:xfrm>
        </p:spPr>
        <p:txBody>
          <a:bodyPr/>
          <a:lstStyle/>
          <a:p>
            <a:r>
              <a:rPr lang="en-US" sz="2800" dirty="0"/>
              <a:t>Once the test pauses, the following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 Options </a:t>
            </a:r>
            <a:r>
              <a:rPr lang="en-US" sz="2800" dirty="0"/>
              <a:t>are available</a:t>
            </a:r>
            <a:r>
              <a:rPr lang="en-US" sz="2800" dirty="0" smtClean="0"/>
              <a:t>:</a:t>
            </a:r>
          </a:p>
          <a:p>
            <a:pPr lvl="1"/>
            <a:r>
              <a:rPr lang="en-US" sz="2600" dirty="0"/>
              <a:t>Show the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Explorer </a:t>
            </a:r>
            <a:r>
              <a:rPr lang="en-US" sz="2600" dirty="0" smtClean="0"/>
              <a:t>of </a:t>
            </a:r>
            <a:r>
              <a:rPr lang="en-US" sz="2600" dirty="0"/>
              <a:t>the currently displayed </a:t>
            </a:r>
            <a:r>
              <a:rPr lang="en-US" sz="2600" dirty="0" smtClean="0"/>
              <a:t>page</a:t>
            </a:r>
          </a:p>
          <a:p>
            <a:pPr lvl="1"/>
            <a:r>
              <a:rPr lang="en-US" sz="2600" dirty="0"/>
              <a:t>Capture the currently failed state. Save a .zip file containing a snapshot of the DOM, browser image, and test </a:t>
            </a:r>
            <a:r>
              <a:rPr lang="en-US" sz="2600" dirty="0" smtClean="0"/>
              <a:t>log</a:t>
            </a:r>
            <a:endParaRPr lang="en-US" sz="2600" dirty="0"/>
          </a:p>
          <a:p>
            <a:pPr lvl="1"/>
            <a:r>
              <a:rPr lang="en-US" sz="2600" dirty="0"/>
              <a:t>Diagnose a failure directly. Only enabled on detected </a:t>
            </a:r>
            <a:r>
              <a:rPr lang="en-US" sz="2600" dirty="0" smtClean="0"/>
              <a:t>failures</a:t>
            </a:r>
          </a:p>
          <a:p>
            <a:pPr lvl="1"/>
            <a:r>
              <a:rPr lang="en-US" sz="2600" dirty="0"/>
              <a:t>View the current execution log of the </a:t>
            </a:r>
            <a:r>
              <a:rPr lang="en-US" sz="2600" dirty="0" smtClean="0"/>
              <a:t>test</a:t>
            </a:r>
            <a:endParaRPr lang="en-US" sz="2600" dirty="0"/>
          </a:p>
          <a:p>
            <a:pPr lvl="1"/>
            <a:r>
              <a:rPr lang="en-US" sz="2600" dirty="0"/>
              <a:t>Easily record any bugs in the target application during </a:t>
            </a:r>
            <a:r>
              <a:rPr lang="en-US" sz="2600" dirty="0" smtClean="0"/>
              <a:t>debugging</a:t>
            </a:r>
            <a:endParaRPr lang="en-US" sz="2600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7188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</a:t>
            </a:r>
            <a:r>
              <a:rPr lang="en-US" dirty="0" smtClean="0">
                <a:solidFill>
                  <a:schemeClr val="accent3"/>
                </a:solidFill>
              </a:rPr>
              <a:t>elerik </a:t>
            </a:r>
            <a:r>
              <a:rPr lang="en-US" dirty="0">
                <a:solidFill>
                  <a:schemeClr val="accent3"/>
                </a:solidFill>
              </a:rPr>
              <a:t>Test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Telerik </a:t>
            </a:r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is </a:t>
            </a:r>
            <a:r>
              <a:rPr lang="en-US" dirty="0"/>
              <a:t>an automated testing tool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ffers </a:t>
            </a: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intuitive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code/(less)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productive</a:t>
            </a:r>
            <a:r>
              <a:rPr lang="en-US" dirty="0" smtClean="0"/>
              <a:t> way </a:t>
            </a:r>
            <a:r>
              <a:rPr lang="en-US" dirty="0"/>
              <a:t>to test </a:t>
            </a:r>
            <a:r>
              <a:rPr lang="en-US" dirty="0" smtClean="0"/>
              <a:t>Web or WPF desktop applications as well as Android/iOS Native ones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Extends beyond Functional Testing</a:t>
            </a:r>
          </a:p>
          <a:p>
            <a:pPr lvl="2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Load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Performance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Exploratory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testing capabilities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Scheduling </a:t>
            </a:r>
            <a:r>
              <a:rPr lang="en-US" dirty="0" smtClean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Remote Execution</a:t>
            </a:r>
          </a:p>
          <a:p>
            <a:pPr lvl="2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Simultaneous</a:t>
            </a:r>
            <a:r>
              <a:rPr lang="en-US" dirty="0" smtClean="0"/>
              <a:t> run on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dirty="0" smtClean="0"/>
              <a:t>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15161"/>
            <a:ext cx="7924800" cy="685800"/>
          </a:xfrm>
        </p:spPr>
        <p:txBody>
          <a:bodyPr/>
          <a:lstStyle/>
          <a:p>
            <a:r>
              <a:rPr lang="en-US" dirty="0" smtClean="0"/>
              <a:t>Test Organization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830690"/>
            <a:ext cx="7924800" cy="569120"/>
          </a:xfrm>
        </p:spPr>
        <p:txBody>
          <a:bodyPr/>
          <a:lstStyle/>
          <a:p>
            <a:r>
              <a:rPr lang="en-US" dirty="0" smtClean="0"/>
              <a:t>Using Test Lists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0" y="2538248"/>
            <a:ext cx="7723280" cy="388555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249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Lists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Useful for getting </a:t>
            </a:r>
            <a:r>
              <a:rPr lang="en-US" dirty="0"/>
              <a:t>the best use of recorded tests by allowing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more 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configuration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E.g., </a:t>
            </a:r>
            <a:r>
              <a:rPr lang="en-US" dirty="0" smtClean="0"/>
              <a:t>using a </a:t>
            </a:r>
            <a:r>
              <a:rPr lang="en-US" dirty="0"/>
              <a:t>small selection of tests </a:t>
            </a:r>
            <a:r>
              <a:rPr lang="en-US" dirty="0" smtClean="0"/>
              <a:t>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"Smoke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Test"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Collecting </a:t>
            </a:r>
            <a:r>
              <a:rPr lang="en-US" dirty="0"/>
              <a:t>tests that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particular QA engineer </a:t>
            </a:r>
            <a:r>
              <a:rPr lang="en-US" dirty="0"/>
              <a:t>is responsible </a:t>
            </a:r>
            <a:r>
              <a:rPr lang="en-US" dirty="0" smtClean="0"/>
              <a:t>for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Listing </a:t>
            </a:r>
            <a:r>
              <a:rPr lang="en-US" dirty="0"/>
              <a:t>all the tests for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category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 functionality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Executing bundles of tests in exact time of the day - Scheduling</a:t>
            </a: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Static lists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be manually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built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existing tests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manually set the order</a:t>
            </a:r>
            <a:r>
              <a:rPr lang="en-US" dirty="0"/>
              <a:t> that the tests </a:t>
            </a:r>
            <a:r>
              <a:rPr lang="en-US" dirty="0" smtClean="0"/>
              <a:t>should run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the Test List executes,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test runs in order</a:t>
            </a:r>
            <a:r>
              <a:rPr lang="en-US" dirty="0"/>
              <a:t>, exactly as </a:t>
            </a:r>
            <a:r>
              <a:rPr lang="en-US" dirty="0" smtClean="0"/>
              <a:t>configured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122" name="Picture 2" descr="http://static.newworldencyclopedia.org/thumb/3/38/Sphere-wireframe.png/240px-Sphere-wirefr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3581400"/>
            <a:ext cx="312419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 Test Lists </a:t>
            </a:r>
            <a:r>
              <a:rPr lang="en-US" dirty="0"/>
              <a:t>automatically select tests from your project at the time of execution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</a:t>
            </a:r>
            <a:r>
              <a:rPr lang="en-US" dirty="0"/>
              <a:t> </a:t>
            </a:r>
            <a:r>
              <a:rPr lang="en-US" dirty="0" smtClean="0"/>
              <a:t>about properties </a:t>
            </a:r>
            <a:r>
              <a:rPr lang="en-US" dirty="0"/>
              <a:t>of the individual </a:t>
            </a:r>
            <a:r>
              <a:rPr lang="en-US" dirty="0" smtClean="0"/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Warning</a:t>
            </a:r>
            <a:r>
              <a:rPr lang="en-US" dirty="0" smtClean="0"/>
              <a:t> – Dynamic Test Lists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cannot be ordered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Therefore only independent tests should be grouped dynamically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4572000"/>
            <a:ext cx="2209800" cy="1916537"/>
          </a:xfrm>
          <a:prstGeom prst="roundRect">
            <a:avLst>
              <a:gd name="adj" fmla="val 333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2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Test List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Test Studio allows </a:t>
            </a:r>
            <a:r>
              <a:rPr lang="en-US" dirty="0" smtClean="0"/>
              <a:t>editing the following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Annotation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ASP.NET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Browser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Desktop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Execution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HttpProxy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Log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Navigation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Silverlight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2133600"/>
            <a:ext cx="4000500" cy="3648075"/>
          </a:xfrm>
          <a:prstGeom prst="roundRect">
            <a:avLst>
              <a:gd name="adj" fmla="val 353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6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Test Studio </a:t>
            </a:r>
            <a:r>
              <a:rPr lang="en-US" sz="2800" dirty="0"/>
              <a:t>allows users to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Schedule</a:t>
            </a:r>
            <a:r>
              <a:rPr lang="en-US" sz="2800" dirty="0" smtClean="0"/>
              <a:t> </a:t>
            </a:r>
            <a:r>
              <a:rPr lang="en-US" sz="2800" dirty="0"/>
              <a:t>test lists </a:t>
            </a:r>
            <a:r>
              <a:rPr lang="en-US" sz="2800" dirty="0" smtClean="0"/>
              <a:t>or instantly run them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Remotely </a:t>
            </a:r>
            <a:r>
              <a:rPr lang="en-US" sz="2800" dirty="0"/>
              <a:t>and send results by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mail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800" dirty="0" smtClean="0"/>
              <a:t>Execute </a:t>
            </a:r>
            <a:r>
              <a:rPr lang="en-US" sz="2800" dirty="0"/>
              <a:t>across all available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Runners 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Distribute</a:t>
            </a:r>
            <a:r>
              <a:rPr lang="en-US" sz="2800" dirty="0" smtClean="0"/>
              <a:t> tests across multiple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0" y="3213226"/>
            <a:ext cx="6966360" cy="3454274"/>
          </a:xfrm>
          <a:prstGeom prst="roundRect">
            <a:avLst>
              <a:gd name="adj" fmla="val 353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2580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Test Manager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provides integration with MS Test Manager (MTM 2010/2012)</a:t>
            </a:r>
          </a:p>
          <a:p>
            <a:pPr lvl="1"/>
            <a:r>
              <a:rPr lang="en-US" dirty="0" smtClean="0"/>
              <a:t>Linking </a:t>
            </a:r>
            <a:r>
              <a:rPr lang="en-US" dirty="0" smtClean="0">
                <a:solidFill>
                  <a:schemeClr val="accent3"/>
                </a:solidFill>
              </a:rPr>
              <a:t>Telerik Test Studio </a:t>
            </a:r>
            <a:r>
              <a:rPr lang="en-US" dirty="0" smtClean="0"/>
              <a:t>automation tests (.</a:t>
            </a:r>
            <a:r>
              <a:rPr lang="en-US" dirty="0" err="1" smtClean="0"/>
              <a:t>tstest</a:t>
            </a:r>
            <a:r>
              <a:rPr lang="en-US" dirty="0" smtClean="0"/>
              <a:t>) with MS Test Case item for automatic execution in MTM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74527" y="3248681"/>
            <a:ext cx="4693901" cy="3418819"/>
            <a:chOff x="2438400" y="2905781"/>
            <a:chExt cx="4693901" cy="3418819"/>
          </a:xfrm>
          <a:effectLst>
            <a:glow rad="101600">
              <a:schemeClr val="tx1">
                <a:alpha val="60000"/>
              </a:schemeClr>
            </a:glow>
          </a:effectLst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4114800"/>
              <a:ext cx="2971800" cy="2209800"/>
            </a:xfrm>
            <a:prstGeom prst="roundRect">
              <a:avLst>
                <a:gd name="adj" fmla="val 382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698" y="2905781"/>
              <a:ext cx="2072603" cy="2418037"/>
            </a:xfrm>
            <a:prstGeom prst="roundRect">
              <a:avLst>
                <a:gd name="adj" fmla="val 7032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58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/>
              <a:t>Working With Test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Analyzing </a:t>
            </a:r>
            <a:r>
              <a:rPr lang="en-US" dirty="0"/>
              <a:t>and </a:t>
            </a:r>
            <a:r>
              <a:rPr lang="en-US" dirty="0" smtClean="0"/>
              <a:t>Sharing Test Results</a:t>
            </a:r>
            <a:endParaRPr lang="en-US" dirty="0"/>
          </a:p>
        </p:txBody>
      </p:sp>
      <p:pic>
        <p:nvPicPr>
          <p:cNvPr id="10243" name="Picture 3" descr="C:\Users\ogeorgiev\Desktop\testL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7620000" cy="2909682"/>
          </a:xfrm>
          <a:prstGeom prst="roundRect">
            <a:avLst>
              <a:gd name="adj" fmla="val 354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 Calendar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calendar view </a:t>
            </a:r>
            <a:r>
              <a:rPr lang="en-US" dirty="0"/>
              <a:t>of test results makes it easy to see the tests that passed or failed in a month, week </a:t>
            </a:r>
            <a:r>
              <a:rPr lang="en-US" dirty="0" smtClean="0"/>
              <a:t>or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475" y="2895600"/>
            <a:ext cx="6115050" cy="3538658"/>
          </a:xfrm>
          <a:prstGeom prst="roundRect">
            <a:avLst>
              <a:gd name="adj" fmla="val 354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6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Test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TestResults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panel</a:t>
            </a:r>
            <a:r>
              <a:rPr lang="en-US" dirty="0"/>
              <a:t> allows </a:t>
            </a:r>
            <a:r>
              <a:rPr lang="en-US" dirty="0" smtClean="0"/>
              <a:t>traversing </a:t>
            </a:r>
            <a:r>
              <a:rPr lang="en-US" dirty="0"/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 results</a:t>
            </a:r>
            <a:r>
              <a:rPr lang="en-US" dirty="0"/>
              <a:t>, drilling down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individual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</a:t>
            </a:r>
            <a:r>
              <a:rPr lang="en-US" dirty="0" smtClean="0"/>
              <a:t>and </a:t>
            </a:r>
            <a:r>
              <a:rPr lang="en-US" dirty="0"/>
              <a:t>back up again to the test list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4098" name="Picture 2" descr="C:\Users\ogeorgiev\Desktop\Untitl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7732" y="3200400"/>
            <a:ext cx="4808537" cy="3346147"/>
          </a:xfrm>
          <a:prstGeom prst="roundRect">
            <a:avLst>
              <a:gd name="adj" fmla="val 354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</a:t>
            </a:r>
            <a:r>
              <a:rPr lang="en-US" dirty="0" smtClean="0">
                <a:solidFill>
                  <a:schemeClr val="accent3"/>
                </a:solidFill>
              </a:rPr>
              <a:t>elerik </a:t>
            </a:r>
            <a:r>
              <a:rPr lang="en-US" dirty="0">
                <a:solidFill>
                  <a:schemeClr val="accent3"/>
                </a:solidFill>
              </a:rPr>
              <a:t>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 smtClean="0"/>
              <a:t>Test recording is performed extremely easy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manner </a:t>
            </a:r>
            <a:r>
              <a:rPr lang="en-US" dirty="0"/>
              <a:t>as an end user would accomplish these same tasks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test </a:t>
            </a:r>
            <a:r>
              <a:rPr lang="en-US" dirty="0"/>
              <a:t>recording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performed directly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Multi-browser </a:t>
            </a:r>
            <a:r>
              <a:rPr lang="en-US" dirty="0"/>
              <a:t>recording:</a:t>
            </a:r>
          </a:p>
          <a:p>
            <a:pPr lvl="3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Internet Explorer </a:t>
            </a:r>
            <a:r>
              <a:rPr lang="en-US" sz="2800" dirty="0" smtClean="0">
                <a:solidFill>
                  <a:srgbClr val="F5FFC2"/>
                </a:solidFill>
              </a:rPr>
              <a:t>recorder</a:t>
            </a:r>
          </a:p>
          <a:p>
            <a:pPr lvl="3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JS recorder </a:t>
            </a:r>
            <a:r>
              <a:rPr lang="en-US" sz="2800" dirty="0">
                <a:solidFill>
                  <a:srgbClr val="F5FFC2"/>
                </a:solidFill>
              </a:rPr>
              <a:t>for Chrome, </a:t>
            </a:r>
            <a:r>
              <a:rPr lang="en-US" sz="2800" dirty="0" smtClean="0">
                <a:solidFill>
                  <a:srgbClr val="F5FFC2"/>
                </a:solidFill>
              </a:rPr>
              <a:t>Firefox, Safari</a:t>
            </a:r>
          </a:p>
          <a:p>
            <a:pPr lvl="2">
              <a:lnSpc>
                <a:spcPct val="100000"/>
              </a:lnSpc>
            </a:pPr>
            <a:r>
              <a:rPr lang="en-US" sz="3000" dirty="0" smtClean="0">
                <a:solidFill>
                  <a:srgbClr val="F5FFC2"/>
                </a:solidFill>
              </a:rPr>
              <a:t>Building own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 Repository </a:t>
            </a:r>
            <a:r>
              <a:rPr lang="en-US" sz="3000" dirty="0" smtClean="0">
                <a:solidFill>
                  <a:srgbClr val="F5FFC2"/>
                </a:solidFill>
              </a:rPr>
              <a:t>for easy support and reuse of elements</a:t>
            </a:r>
            <a:endParaRPr lang="en-US" sz="3000" dirty="0">
              <a:solidFill>
                <a:srgbClr val="F5FFC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Failure Details Dialog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Failure Details dialog </a:t>
            </a:r>
            <a:r>
              <a:rPr lang="en-US" dirty="0"/>
              <a:t>collects all the information related to a single failed test step, </a:t>
            </a:r>
            <a:r>
              <a:rPr lang="en-US" dirty="0" smtClean="0"/>
              <a:t>including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failure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details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screenshots</a:t>
            </a:r>
            <a:r>
              <a:rPr lang="en-US" dirty="0"/>
              <a:t>, and a snapshot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313" y="3303522"/>
            <a:ext cx="4143375" cy="2944878"/>
          </a:xfrm>
          <a:prstGeom prst="roundRect">
            <a:avLst>
              <a:gd name="adj" fmla="val 336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2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Test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results become truly useful when they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 out </a:t>
            </a:r>
            <a:r>
              <a:rPr lang="en-US" dirty="0"/>
              <a:t>to the members of your </a:t>
            </a:r>
            <a:r>
              <a:rPr lang="en-US" dirty="0" smtClean="0"/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Export tools </a:t>
            </a:r>
            <a:r>
              <a:rPr lang="en-US" dirty="0"/>
              <a:t>allow you to create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Word </a:t>
            </a:r>
            <a:r>
              <a:rPr lang="en-US" dirty="0"/>
              <a:t>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Excel </a:t>
            </a:r>
            <a:r>
              <a:rPr lang="en-US" dirty="0"/>
              <a:t>versions of the entire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TFS</a:t>
            </a:r>
            <a:r>
              <a:rPr lang="en-US" dirty="0" smtClean="0"/>
              <a:t> a </a:t>
            </a:r>
            <a:r>
              <a:rPr lang="en-US" dirty="0"/>
              <a:t>selected run </a:t>
            </a:r>
            <a:r>
              <a:rPr lang="en-US" dirty="0" smtClean="0"/>
              <a:t>result </a:t>
            </a:r>
            <a:br>
              <a:rPr lang="en-US" dirty="0" smtClean="0"/>
            </a:br>
            <a:r>
              <a:rPr lang="en-US" dirty="0" smtClean="0"/>
              <a:t>can be made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accessible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r>
              <a:rPr lang="en-US" dirty="0" smtClean="0"/>
              <a:t> </a:t>
            </a:r>
            <a:r>
              <a:rPr lang="en-US" dirty="0"/>
              <a:t>by pushing out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results </a:t>
            </a:r>
            <a:r>
              <a:rPr lang="en-US" dirty="0"/>
              <a:t>to TFS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5450" y="4419600"/>
            <a:ext cx="3028950" cy="2095500"/>
          </a:xfrm>
          <a:prstGeom prst="roundRect">
            <a:avLst>
              <a:gd name="adj" fmla="val 697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7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/>
              <a:t>Web Application </a:t>
            </a:r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2168413"/>
            <a:ext cx="3962400" cy="803387"/>
          </a:xfrm>
        </p:spPr>
        <p:txBody>
          <a:bodyPr/>
          <a:lstStyle/>
          <a:p>
            <a:r>
              <a:rPr lang="en-US" dirty="0" smtClean="0"/>
              <a:t>Handling Issues of </a:t>
            </a:r>
            <a:br>
              <a:rPr lang="en-US" dirty="0" smtClean="0"/>
            </a:br>
            <a:r>
              <a:rPr lang="en-US" dirty="0" smtClean="0"/>
              <a:t>Web Testing</a:t>
            </a:r>
            <a:endParaRPr lang="en-US" dirty="0"/>
          </a:p>
        </p:txBody>
      </p:sp>
      <p:pic>
        <p:nvPicPr>
          <p:cNvPr id="8194" name="Picture 2" descr="http://t0.gstatic.com/images?q=tbn:ANd9GcSzZXeybxftZ6Iy1gwTvwGJFzSCH7SniJs9cNcYv6aHJeaDmZUP&amp;t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100" y="4114800"/>
            <a:ext cx="2971800" cy="2225983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632187"/>
            <a:ext cx="2209800" cy="2209800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seekdotnethosting.files.wordpress.com/2009/04/asp-net-aja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8326" y="2644093"/>
            <a:ext cx="2222274" cy="2185989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9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a web application </a:t>
            </a:r>
            <a:r>
              <a:rPr lang="en-US" dirty="0"/>
              <a:t>is quite a bit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difficult</a:t>
            </a:r>
            <a:r>
              <a:rPr lang="en-US" dirty="0"/>
              <a:t> than testing the same functionality in a </a:t>
            </a:r>
            <a:r>
              <a:rPr lang="en-US" dirty="0" smtClean="0"/>
              <a:t>Windows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Desktop application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Specific issues are encountered: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iming</a:t>
            </a:r>
            <a:r>
              <a:rPr lang="en-US" dirty="0" smtClean="0"/>
              <a:t> difficulties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ifferences</a:t>
            </a:r>
            <a:r>
              <a:rPr lang="en-US" dirty="0" smtClean="0"/>
              <a:t> </a:t>
            </a:r>
            <a:r>
              <a:rPr lang="en-US" dirty="0"/>
              <a:t>between </a:t>
            </a:r>
            <a:r>
              <a:rPr lang="en-US" dirty="0" smtClean="0"/>
              <a:t>browsers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technologies </a:t>
            </a:r>
            <a:r>
              <a:rPr lang="en-US" dirty="0" smtClean="0"/>
              <a:t>make </a:t>
            </a:r>
            <a:r>
              <a:rPr lang="en-US" dirty="0"/>
              <a:t>web browsing a rich, but difficult-to-test,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Studio </a:t>
            </a:r>
            <a:r>
              <a:rPr lang="en-US" dirty="0" smtClean="0"/>
              <a:t>can </a:t>
            </a:r>
            <a:r>
              <a:rPr lang="en-US" dirty="0"/>
              <a:t>trigger specific JavaScript events as test </a:t>
            </a:r>
            <a:r>
              <a:rPr lang="en-US" dirty="0" smtClean="0"/>
              <a:t>steps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Elements </a:t>
            </a:r>
            <a:r>
              <a:rPr lang="en-US" dirty="0" smtClean="0"/>
              <a:t>Menu, </a:t>
            </a:r>
            <a:br>
              <a:rPr lang="en-US" dirty="0" smtClean="0"/>
            </a:br>
            <a:r>
              <a:rPr lang="en-US" dirty="0" smtClean="0"/>
              <a:t>JavaScript </a:t>
            </a:r>
            <a:r>
              <a:rPr lang="en-US" dirty="0"/>
              <a:t>Events button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invoke </a:t>
            </a:r>
            <a:r>
              <a:rPr lang="en-US" dirty="0" smtClean="0"/>
              <a:t>and choose from </a:t>
            </a:r>
            <a:br>
              <a:rPr lang="en-US" dirty="0" smtClean="0"/>
            </a:br>
            <a:r>
              <a:rPr lang="en-US" dirty="0" smtClean="0"/>
              <a:t>available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95" y="1798260"/>
            <a:ext cx="3489805" cy="2613783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8" y="4980079"/>
            <a:ext cx="8396652" cy="1005085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411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RadControls for ASP.NET AJAX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RadControls</a:t>
            </a:r>
            <a:r>
              <a:rPr lang="en-US" dirty="0"/>
              <a:t> for ASP.NET AJAX </a:t>
            </a:r>
            <a:r>
              <a:rPr lang="en-US" dirty="0" smtClean="0"/>
              <a:t>is s bit different </a:t>
            </a:r>
            <a:r>
              <a:rPr lang="en-US" dirty="0"/>
              <a:t>from any other control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Due to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translators</a:t>
            </a:r>
            <a:r>
              <a:rPr lang="en-US" dirty="0" smtClean="0"/>
              <a:t> provided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</a:t>
            </a:r>
          </a:p>
          <a:p>
            <a:pPr>
              <a:lnSpc>
                <a:spcPct val="100000"/>
              </a:lnSpc>
            </a:pPr>
            <a:r>
              <a:rPr lang="en-US" dirty="0"/>
              <a:t>Test Studio provides set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Quick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Tasks</a:t>
            </a:r>
            <a:r>
              <a:rPr lang="en-US" dirty="0" smtClean="0"/>
              <a:t> for RadControls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52" y="3810000"/>
            <a:ext cx="6975134" cy="2747203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443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Studio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scriptless record and playback solution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Test Studio you can build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test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  <a:r>
              <a:rPr lang="en-US" dirty="0"/>
              <a:t> that interacts with both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  <a:r>
              <a:rPr lang="en-US" dirty="0"/>
              <a:t> elements, even on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6050" y="3848100"/>
            <a:ext cx="3771900" cy="2514600"/>
          </a:xfrm>
          <a:prstGeom prst="roundRect">
            <a:avLst>
              <a:gd name="adj" fmla="val 587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8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5181600" cy="685800"/>
          </a:xfrm>
        </p:spPr>
        <p:txBody>
          <a:bodyPr/>
          <a:lstStyle/>
          <a:p>
            <a:r>
              <a:rPr lang="en-US" dirty="0"/>
              <a:t>Data Driven Tests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362200"/>
            <a:ext cx="3657600" cy="873920"/>
          </a:xfrm>
        </p:spPr>
        <p:txBody>
          <a:bodyPr/>
          <a:lstStyle/>
          <a:p>
            <a:r>
              <a:rPr lang="en-US" dirty="0" smtClean="0"/>
              <a:t>Driving Your Tests </a:t>
            </a:r>
            <a:br>
              <a:rPr lang="en-US" dirty="0" smtClean="0"/>
            </a:br>
            <a:r>
              <a:rPr lang="en-US" dirty="0" smtClean="0"/>
              <a:t>Using Data Sources</a:t>
            </a:r>
            <a:endParaRPr lang="en-US" dirty="0"/>
          </a:p>
        </p:txBody>
      </p:sp>
      <p:pic>
        <p:nvPicPr>
          <p:cNvPr id="14339" name="Picture 3" descr="C:\Users\ogeorgiev\Desktop\Data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312" y="3657600"/>
            <a:ext cx="2574388" cy="27432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0" y="1752600"/>
            <a:ext cx="2514600" cy="2290082"/>
          </a:xfrm>
          <a:prstGeom prst="roundRect">
            <a:avLst>
              <a:gd name="adj" fmla="val 1001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46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Built-In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built-in grid</a:t>
            </a:r>
            <a:r>
              <a:rPr lang="en-US" dirty="0"/>
              <a:t> allows you to build simple, ad-hoc,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data-driven tests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This </a:t>
            </a:r>
            <a:r>
              <a:rPr lang="en-US" dirty="0"/>
              <a:t>functionality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very simple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expected to connect </a:t>
            </a:r>
            <a:r>
              <a:rPr lang="en-US" dirty="0"/>
              <a:t>to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 </a:t>
            </a:r>
            <a:r>
              <a:rPr lang="en-US" dirty="0"/>
              <a:t>or provide fine tune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over looping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branching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4648200"/>
            <a:ext cx="3276600" cy="1878733"/>
          </a:xfrm>
          <a:prstGeom prst="roundRect">
            <a:avLst>
              <a:gd name="adj" fmla="val 844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5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External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Studio allows </a:t>
            </a:r>
            <a:r>
              <a:rPr lang="en-US" dirty="0" smtClean="0"/>
              <a:t>connecting to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variety of data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Standard </a:t>
            </a:r>
            <a:r>
              <a:rPr lang="en-US" dirty="0"/>
              <a:t>"*.csv" </a:t>
            </a:r>
            <a:r>
              <a:rPr lang="en-US" dirty="0" smtClean="0"/>
              <a:t>comma delimited </a:t>
            </a:r>
            <a:r>
              <a:rPr lang="en-US" dirty="0"/>
              <a:t>files, Excel "*.xls" files , XML files and database </a:t>
            </a:r>
            <a:r>
              <a:rPr lang="en-US" dirty="0" smtClean="0"/>
              <a:t>tables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 steps to drive a test with data </a:t>
            </a:r>
            <a:r>
              <a:rPr lang="en-US" dirty="0"/>
              <a:t>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 a data </a:t>
            </a:r>
            <a:r>
              <a:rPr lang="en-US" dirty="0" smtClean="0"/>
              <a:t>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Bind the data source to a test as a whole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Bind a specific piece or column of data to a property in the </a:t>
            </a:r>
            <a:r>
              <a:rPr lang="en-US" dirty="0" smtClean="0"/>
              <a:t>test</a:t>
            </a:r>
            <a:r>
              <a:rPr lang="en-US" dirty="0"/>
              <a:t> </a:t>
            </a:r>
            <a:r>
              <a:rPr lang="en-US" dirty="0" smtClean="0"/>
              <a:t>or to a </a:t>
            </a: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find expression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Telerik Test </a:t>
            </a:r>
            <a:r>
              <a:rPr lang="en-US" dirty="0" smtClean="0">
                <a:solidFill>
                  <a:schemeClr val="accent3"/>
                </a:solidFill>
              </a:rPr>
              <a:t>Studio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914400"/>
            <a:ext cx="8613559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Navigation</a:t>
            </a:r>
            <a:r>
              <a:rPr lang="en-US" sz="2800" dirty="0"/>
              <a:t>, text </a:t>
            </a:r>
            <a:r>
              <a:rPr lang="en-US" sz="2800" dirty="0" smtClean="0"/>
              <a:t>input, </a:t>
            </a:r>
            <a:r>
              <a:rPr lang="en-US" sz="2800" dirty="0"/>
              <a:t>clicking links, </a:t>
            </a:r>
            <a:r>
              <a:rPr lang="en-US" sz="2800" dirty="0" smtClean="0"/>
              <a:t>drag-and-drop operations, mouse hovering, dialog handling, scrolling, key presses are all automatically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recorded as test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Smart </a:t>
            </a:r>
            <a:r>
              <a:rPr lang="en-US" sz="2800" dirty="0"/>
              <a:t>point-and-click wizards visually highlight elements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automatically generate "verifications"</a:t>
            </a:r>
            <a:r>
              <a:rPr lang="en-US" sz="2800" dirty="0"/>
              <a:t> as </a:t>
            </a:r>
            <a:r>
              <a:rPr lang="en-US" sz="2800" dirty="0" smtClean="0"/>
              <a:t>steps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338" y="1066800"/>
            <a:ext cx="5334000" cy="685800"/>
          </a:xfrm>
        </p:spPr>
        <p:txBody>
          <a:bodyPr/>
          <a:lstStyle/>
          <a:p>
            <a:r>
              <a:rPr lang="en-US" dirty="0" smtClean="0"/>
              <a:t>Data Driven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8438" y="1942283"/>
            <a:ext cx="3733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2412" y="4410075"/>
            <a:ext cx="2024062" cy="2073190"/>
          </a:xfrm>
          <a:prstGeom prst="roundRect">
            <a:avLst>
              <a:gd name="adj" fmla="val 749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4789445"/>
            <a:ext cx="3843338" cy="131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 smtClean="0">
                <a:solidFill>
                  <a:srgbClr val="EBFFD2"/>
                </a:solidFill>
              </a:rPr>
              <a:t>Connecting </a:t>
            </a:r>
            <a:r>
              <a:rPr lang="en-US" sz="3200" dirty="0">
                <a:solidFill>
                  <a:srgbClr val="EBFFD2"/>
                </a:solidFill>
              </a:rPr>
              <a:t>to external data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2511403"/>
            <a:ext cx="2200275" cy="1771650"/>
          </a:xfrm>
          <a:prstGeom prst="roundRect">
            <a:avLst>
              <a:gd name="adj" fmla="val 1021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140743" y="2755857"/>
            <a:ext cx="3843338" cy="128274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>
                <a:solidFill>
                  <a:srgbClr val="EBFFD2"/>
                </a:solidFill>
              </a:rPr>
              <a:t>Using the built-in </a:t>
            </a:r>
            <a:r>
              <a:rPr lang="en-US" sz="3200" dirty="0" smtClean="0">
                <a:solidFill>
                  <a:srgbClr val="EBFFD2"/>
                </a:solidFill>
              </a:rPr>
              <a:t>grid</a:t>
            </a:r>
            <a:endParaRPr lang="en-US" sz="3200" dirty="0">
              <a:solidFill>
                <a:srgbClr val="EBFF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640" y="746968"/>
            <a:ext cx="5334000" cy="685800"/>
          </a:xfrm>
        </p:spPr>
        <p:txBody>
          <a:bodyPr/>
          <a:lstStyle/>
          <a:p>
            <a:r>
              <a:rPr lang="en-US" dirty="0"/>
              <a:t>Test Studio Mobile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4789445"/>
            <a:ext cx="3843338" cy="131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1938" y="1347118"/>
            <a:ext cx="8686800" cy="521230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>
                <a:solidFill>
                  <a:srgbClr val="EBFFD2"/>
                </a:solidFill>
              </a:rPr>
              <a:t>Record/Playback </a:t>
            </a:r>
            <a:r>
              <a:rPr lang="en-US" sz="3200" dirty="0">
                <a:solidFill>
                  <a:srgbClr val="EBFFD2"/>
                </a:solidFill>
              </a:rPr>
              <a:t>tests on Android and iOS native </a:t>
            </a:r>
            <a:r>
              <a:rPr lang="en-US" sz="3200" dirty="0">
                <a:solidFill>
                  <a:srgbClr val="EBFFD2"/>
                </a:solidFill>
              </a:rPr>
              <a:t>applications</a:t>
            </a:r>
          </a:p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Connect physical devices via Wi-Fi and USB</a:t>
            </a:r>
          </a:p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Elements Explorer</a:t>
            </a:r>
          </a:p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Test Lists and Results</a:t>
            </a:r>
          </a:p>
          <a:p>
            <a:pPr marL="282575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Coming soon – Coded steps, Mobile Web, Hybrid apps</a:t>
            </a:r>
          </a:p>
        </p:txBody>
      </p:sp>
    </p:spTree>
    <p:extLst>
      <p:ext uri="{BB962C8B-B14F-4D97-AF65-F5344CB8AC3E}">
        <p14:creationId xmlns:p14="http://schemas.microsoft.com/office/powerpoint/2010/main" val="293186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874" y="1026366"/>
            <a:ext cx="6676928" cy="1558213"/>
          </a:xfrm>
        </p:spPr>
        <p:txBody>
          <a:bodyPr/>
          <a:lstStyle/>
          <a:p>
            <a:r>
              <a:rPr lang="en-US" dirty="0"/>
              <a:t>Test Studio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Roadmap </a:t>
            </a:r>
            <a:r>
              <a:rPr lang="en-US" dirty="0"/>
              <a:t>2016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4789445"/>
            <a:ext cx="3843338" cy="131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1938" y="2696547"/>
            <a:ext cx="8686800" cy="363893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Enhanced coding experience inside Test Studio</a:t>
            </a:r>
          </a:p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API Testing</a:t>
            </a:r>
          </a:p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Web based results and reports</a:t>
            </a:r>
          </a:p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Selenium integration</a:t>
            </a:r>
          </a:p>
          <a:p>
            <a:pPr marL="282575" lvl="0" indent="-282575" algn="l" eaLnBrk="1" hangingPunct="1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Mobile – Web, Hybrid apps support</a:t>
            </a:r>
          </a:p>
        </p:txBody>
      </p:sp>
    </p:spTree>
    <p:extLst>
      <p:ext uri="{BB962C8B-B14F-4D97-AF65-F5344CB8AC3E}">
        <p14:creationId xmlns:p14="http://schemas.microsoft.com/office/powerpoint/2010/main" val="44978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elerik </a:t>
            </a:r>
            <a:r>
              <a:rPr lang="en-US" dirty="0" smtClean="0">
                <a:effectLst/>
              </a:rPr>
              <a:t>Test </a:t>
            </a:r>
            <a:r>
              <a:rPr lang="en-US" dirty="0">
                <a:effectLst/>
              </a:rPr>
              <a:t>Studio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892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347663" indent="-347663">
              <a:lnSpc>
                <a:spcPts val="3600"/>
              </a:lnSpc>
              <a:buSzPct val="100000"/>
              <a:buFontTx/>
              <a:buAutoNum type="arabicPeriod"/>
              <a:tabLst/>
            </a:pPr>
            <a:r>
              <a:rPr lang="en-US" sz="2800" dirty="0" smtClean="0"/>
              <a:t>Make a new test project </a:t>
            </a:r>
            <a:r>
              <a:rPr lang="en-US" sz="2800" dirty="0"/>
              <a:t>called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</a:t>
            </a:r>
            <a:r>
              <a:rPr lang="en-US" sz="2800" dirty="0" smtClean="0"/>
              <a:t>. </a:t>
            </a:r>
            <a:br>
              <a:rPr lang="en-US" sz="2800" dirty="0" smtClean="0"/>
            </a:br>
            <a:r>
              <a:rPr lang="en-US" sz="2800" dirty="0"/>
              <a:t>Record a new test called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TelerikAcademy </a:t>
            </a:r>
            <a:r>
              <a:rPr lang="en-US" sz="2800" dirty="0" smtClean="0"/>
              <a:t>that searches in Bing with keyword Telerik Academy. Verify the text "</a:t>
            </a:r>
            <a:r>
              <a:rPr lang="en-US" sz="2800" dirty="0"/>
              <a:t>T</a:t>
            </a:r>
            <a:r>
              <a:rPr lang="en-US" sz="2800" dirty="0" smtClean="0"/>
              <a:t>elerik Academy" is present among the search results. Click the link provided by the first search results and navigate to the Telerik Academy web page. </a:t>
            </a:r>
            <a:r>
              <a:rPr lang="en-US" sz="2800" dirty="0"/>
              <a:t>V</a:t>
            </a:r>
            <a:r>
              <a:rPr lang="en-US" sz="2800" dirty="0" smtClean="0"/>
              <a:t>erify the presence of the text "</a:t>
            </a:r>
            <a:r>
              <a:rPr lang="bg-BG" sz="2800" dirty="0"/>
              <a:t>Външни Курсове</a:t>
            </a:r>
            <a:r>
              <a:rPr lang="en-US" sz="2800" dirty="0" smtClean="0"/>
              <a:t>".</a:t>
            </a:r>
            <a:br>
              <a:rPr lang="en-US" sz="2800" dirty="0" smtClean="0"/>
            </a:br>
            <a:r>
              <a:rPr lang="en-US" sz="2800" dirty="0" smtClean="0"/>
              <a:t>Do not forget to enable the option "Hover over highlighting" in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Recording Surface Toolbar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09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347663" indent="-347663">
              <a:lnSpc>
                <a:spcPts val="3600"/>
              </a:lnSpc>
              <a:buSzPct val="100000"/>
              <a:buFont typeface="+mj-lt"/>
              <a:buAutoNum type="arabicPeriod" startAt="2"/>
              <a:tabLst/>
            </a:pPr>
            <a:r>
              <a:rPr lang="en-US" sz="2800" dirty="0" smtClean="0"/>
              <a:t>There is a new requirement for the project from </a:t>
            </a:r>
            <a:br>
              <a:rPr lang="en-US" sz="2800" dirty="0" smtClean="0"/>
            </a:br>
            <a:r>
              <a:rPr lang="en-US" sz="2800" dirty="0" smtClean="0"/>
              <a:t>Task 1:</a:t>
            </a:r>
          </a:p>
          <a:p>
            <a:pPr marL="571500" lvl="1" indent="-223838">
              <a:lnSpc>
                <a:spcPts val="3600"/>
              </a:lnSpc>
            </a:pPr>
            <a:r>
              <a:rPr lang="en-US" sz="2800" dirty="0" smtClean="0"/>
              <a:t>The browser needs to be maximized during execution</a:t>
            </a:r>
          </a:p>
          <a:p>
            <a:pPr marL="863600" lvl="2" indent="-223838">
              <a:lnSpc>
                <a:spcPts val="3600"/>
              </a:lnSpc>
            </a:pPr>
            <a:r>
              <a:rPr lang="en-US" dirty="0" smtClean="0"/>
              <a:t>Add a new coded step at the beginning of the test.</a:t>
            </a:r>
          </a:p>
          <a:p>
            <a:pPr marL="863600" lvl="2" indent="-223838">
              <a:lnSpc>
                <a:spcPts val="3600"/>
              </a:lnSpc>
            </a:pPr>
            <a:r>
              <a:rPr lang="en-US" dirty="0" smtClean="0"/>
              <a:t>Check with code if the browser is maximized. If false, Maximize it. If True, write in the log message that the browser is already maximized. </a:t>
            </a:r>
            <a:endParaRPr lang="en-US" sz="2800" dirty="0" smtClean="0"/>
          </a:p>
          <a:p>
            <a:pPr marL="347663" lvl="1" indent="0">
              <a:lnSpc>
                <a:spcPts val="3600"/>
              </a:lnSpc>
              <a:buNone/>
            </a:pPr>
            <a:r>
              <a:rPr lang="en-US" sz="2800" dirty="0" smtClean="0"/>
              <a:t>Can you do this without code?</a:t>
            </a:r>
          </a:p>
          <a:p>
            <a:pPr marL="862013" lvl="1" indent="-514350">
              <a:lnSpc>
                <a:spcPts val="3600"/>
              </a:lnSpc>
              <a:buFont typeface="+mj-lt"/>
              <a:buAutoNum type="arabicPeriod" startAt="2"/>
            </a:pP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21988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292100" indent="-292100">
              <a:lnSpc>
                <a:spcPts val="3600"/>
              </a:lnSpc>
              <a:buFont typeface="+mj-lt"/>
              <a:buAutoNum type="arabicPeriod" startAt="5"/>
            </a:pPr>
            <a:r>
              <a:rPr lang="en-US" sz="2800" dirty="0" smtClean="0"/>
              <a:t>Record a test in IE that </a:t>
            </a:r>
            <a:r>
              <a:rPr lang="en-US" sz="2800" dirty="0"/>
              <a:t>navigates </a:t>
            </a:r>
            <a:r>
              <a:rPr lang="en-US" sz="2800" dirty="0" smtClean="0"/>
              <a:t>to the </a:t>
            </a:r>
            <a:r>
              <a:rPr lang="en-US" sz="2800" dirty="0"/>
              <a:t>Telerik Silverlight demo page </a:t>
            </a:r>
            <a:r>
              <a:rPr lang="en-US" sz="2800" dirty="0" smtClean="0"/>
              <a:t>in </a:t>
            </a: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://demos.telerik.com/silverlight/#</a:t>
            </a:r>
            <a:r>
              <a:rPr lang="en-US" sz="2800" dirty="0" smtClean="0">
                <a:hlinkClick r:id="rId3"/>
              </a:rPr>
              <a:t>ComboBox/FirstLook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Wait for the page to be loaded, verify the presence of the "Online Book Store" header.  </a:t>
            </a:r>
            <a:br>
              <a:rPr lang="en-US" sz="2800" dirty="0" smtClean="0"/>
            </a:br>
            <a:r>
              <a:rPr lang="en-US" sz="2800" dirty="0" smtClean="0"/>
              <a:t>Verify the presence of the "Technology" drop-down list. Choose one of the elements of the drop-down list and after that verify that the same value appears as chosen on the drop-down list button.</a:t>
            </a:r>
            <a:br>
              <a:rPr lang="en-US" sz="2800" dirty="0" smtClean="0"/>
            </a:br>
            <a:r>
              <a:rPr lang="en-US" sz="2800" dirty="0" smtClean="0"/>
              <a:t>Repeat the last steps with the "category</a:t>
            </a:r>
            <a:r>
              <a:rPr lang="en-US" sz="2800" dirty="0"/>
              <a:t>" drop-down </a:t>
            </a:r>
            <a:r>
              <a:rPr lang="en-US" sz="2800" dirty="0" smtClean="0"/>
              <a:t>list.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8988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indent="-514350">
              <a:lnSpc>
                <a:spcPts val="3600"/>
              </a:lnSpc>
              <a:buFont typeface="+mj-lt"/>
              <a:buAutoNum type="arabicPeriod" startAt="6"/>
            </a:pPr>
            <a:r>
              <a:rPr lang="en-US" sz="2800" dirty="0"/>
              <a:t>Try your own tests with some of the rest </a:t>
            </a:r>
            <a:r>
              <a:rPr lang="en-US" sz="2800" dirty="0" smtClean="0"/>
              <a:t>Silverlight control samples.</a:t>
            </a:r>
          </a:p>
          <a:p>
            <a:pPr marL="514350" indent="-514350">
              <a:lnSpc>
                <a:spcPts val="3600"/>
              </a:lnSpc>
              <a:buFont typeface="+mj-lt"/>
              <a:buAutoNum type="arabicPeriod" startAt="6"/>
            </a:pPr>
            <a:r>
              <a:rPr lang="en-US" sz="2800" dirty="0"/>
              <a:t>Record a test that searches for a set of different animals in Google and verifies the keyword is present among the search results. Use the built-in grid and create a database of keywords (animal names) to be used for </a:t>
            </a:r>
            <a:r>
              <a:rPr lang="en-US" sz="2800"/>
              <a:t>searching</a:t>
            </a:r>
            <a:r>
              <a:rPr lang="en-US" sz="2800" smtClean="0"/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34890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(6)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indent="-514350">
              <a:lnSpc>
                <a:spcPts val="3600"/>
              </a:lnSpc>
              <a:buFont typeface="+mj-lt"/>
              <a:buAutoNum type="arabicPeriod" startAt="9"/>
              <a:tabLst/>
            </a:pPr>
            <a:r>
              <a:rPr lang="en-US" sz="2800" dirty="0" smtClean="0"/>
              <a:t>Read more about Telerik Test Studio from the </a:t>
            </a:r>
            <a:r>
              <a:rPr lang="en-US" sz="2800" dirty="0"/>
              <a:t>Telerik's web </a:t>
            </a:r>
            <a:r>
              <a:rPr lang="en-US" sz="2800" dirty="0" smtClean="0"/>
              <a:t>site:</a:t>
            </a:r>
            <a:br>
              <a:rPr lang="en-US" sz="2800" dirty="0" smtClean="0"/>
            </a:br>
            <a:r>
              <a:rPr lang="en-US" sz="2800" dirty="0">
                <a:hlinkClick r:id="rId3"/>
              </a:rPr>
              <a:t>http</a:t>
            </a:r>
            <a:r>
              <a:rPr lang="en-US" sz="2800" dirty="0" smtClean="0">
                <a:hlinkClick r:id="rId3"/>
              </a:rPr>
              <a:t>://docs.telerik.com/teststudio/</a:t>
            </a:r>
            <a:endParaRPr lang="en-US" sz="2600" dirty="0" smtClean="0"/>
          </a:p>
          <a:p>
            <a:pPr marL="514350" indent="-514350">
              <a:lnSpc>
                <a:spcPts val="3600"/>
              </a:lnSpc>
              <a:buFont typeface="+mj-lt"/>
              <a:buAutoNum type="arabicPeriod" startAt="9"/>
              <a:tabLst/>
            </a:pPr>
            <a:r>
              <a:rPr lang="en-US" sz="2800" dirty="0" smtClean="0"/>
              <a:t>Watch the video tutorials about Telerik Test Studio from here: 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http://www.telerik.com/automated-testing-tools/support/videos.aspx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911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can be used in two IDEs: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Studio standalone</a:t>
            </a:r>
          </a:p>
          <a:p>
            <a:pPr lvl="2"/>
            <a:r>
              <a:rPr lang="en-US" dirty="0" smtClean="0"/>
              <a:t>Better for non-technical QA professionals with limited programming experience</a:t>
            </a:r>
          </a:p>
          <a:p>
            <a:pPr lvl="2"/>
            <a:r>
              <a:rPr lang="en-US" dirty="0" smtClean="0"/>
              <a:t>Provides Full Feature set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Studio plugin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/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developers </a:t>
            </a:r>
            <a:r>
              <a:rPr lang="en-US" dirty="0" smtClean="0"/>
              <a:t>and more technical professionals who prefer VS IDE and need more code usage</a:t>
            </a:r>
          </a:p>
          <a:p>
            <a:pPr lvl="2"/>
            <a:r>
              <a:rPr lang="en-US" dirty="0" smtClean="0"/>
              <a:t>Limited Feature set (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</a:t>
            </a:r>
            <a:r>
              <a:rPr lang="en-US" dirty="0" smtClean="0"/>
              <a:t> manual, performance, load, scheduling, test lists and results)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features include: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Multi-browser</a:t>
            </a:r>
            <a:r>
              <a:rPr lang="en-US" dirty="0" smtClean="0"/>
              <a:t> Recording and Playback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highlighting surface </a:t>
            </a:r>
            <a:r>
              <a:rPr lang="en-US" sz="3200" dirty="0">
                <a:solidFill>
                  <a:srgbClr val="EBFFD2"/>
                </a:solidFill>
              </a:rPr>
              <a:t>during recording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Explorer </a:t>
            </a:r>
            <a:r>
              <a:rPr lang="en-US" dirty="0" smtClean="0"/>
              <a:t>(Visual tree)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 menu </a:t>
            </a:r>
            <a:r>
              <a:rPr lang="en-US" dirty="0" smtClean="0"/>
              <a:t>for rich on the spot recordings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Quick tasks </a:t>
            </a:r>
            <a:r>
              <a:rPr lang="en-US" dirty="0" smtClean="0"/>
              <a:t>for common verifications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Driven </a:t>
            </a:r>
            <a:r>
              <a:rPr lang="en-US" dirty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Enhanced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Silverlight, Ajax, WPF, 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HTML5, Kendo UI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6463" y="5164247"/>
            <a:ext cx="1602822" cy="123655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38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5636</TotalTime>
  <Words>2651</Words>
  <Application>Microsoft Office PowerPoint</Application>
  <PresentationFormat>On-screen Show (4:3)</PresentationFormat>
  <Paragraphs>461</Paragraphs>
  <Slides>78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Calibri</vt:lpstr>
      <vt:lpstr>Cambria</vt:lpstr>
      <vt:lpstr>Consolas</vt:lpstr>
      <vt:lpstr>Corbel</vt:lpstr>
      <vt:lpstr>Wingdings</vt:lpstr>
      <vt:lpstr>Wingdings 2</vt:lpstr>
      <vt:lpstr>Telerik Academy Theme</vt:lpstr>
      <vt:lpstr>Telerik Test Studio </vt:lpstr>
      <vt:lpstr>The Lectors</vt:lpstr>
      <vt:lpstr>Table of Contents</vt:lpstr>
      <vt:lpstr>Introduction to Telerik Test Studio</vt:lpstr>
      <vt:lpstr>Telerik Test Studio</vt:lpstr>
      <vt:lpstr>Telerik Test Studio (2)</vt:lpstr>
      <vt:lpstr>Telerik Test Studio (3)</vt:lpstr>
      <vt:lpstr>Test Studio Versions</vt:lpstr>
      <vt:lpstr>Test Studio Features</vt:lpstr>
      <vt:lpstr>Test Studio Features (2)</vt:lpstr>
      <vt:lpstr>Test Studio Features (3)</vt:lpstr>
      <vt:lpstr>Test Studio  Tabs and Panes Tour</vt:lpstr>
      <vt:lpstr>Working With Projects</vt:lpstr>
      <vt:lpstr>Project Files Pane </vt:lpstr>
      <vt:lpstr>Web vs. WPF Tests</vt:lpstr>
      <vt:lpstr>TFS Integration</vt:lpstr>
      <vt:lpstr>TeamPulse Integration</vt:lpstr>
      <vt:lpstr>Export Project to Visual Studio</vt:lpstr>
      <vt:lpstr>Working With Tests</vt:lpstr>
      <vt:lpstr>Working with Tests</vt:lpstr>
      <vt:lpstr>Recording Web Tests</vt:lpstr>
      <vt:lpstr>Recording</vt:lpstr>
      <vt:lpstr>Recording (2)</vt:lpstr>
      <vt:lpstr>Recording In IE</vt:lpstr>
      <vt:lpstr>Browser Resolution</vt:lpstr>
      <vt:lpstr>Test Steps</vt:lpstr>
      <vt:lpstr>Adding Test Steps Manually</vt:lpstr>
      <vt:lpstr>Additional Steps Options</vt:lpstr>
      <vt:lpstr>Script Steps</vt:lpstr>
      <vt:lpstr>Logical Steps</vt:lpstr>
      <vt:lpstr>HTML Popups</vt:lpstr>
      <vt:lpstr>Win32 Dialogs</vt:lpstr>
      <vt:lpstr>Logon</vt:lpstr>
      <vt:lpstr>Drag and Drop</vt:lpstr>
      <vt:lpstr>Translators</vt:lpstr>
      <vt:lpstr>Verification</vt:lpstr>
      <vt:lpstr>Verifications </vt:lpstr>
      <vt:lpstr>Verification Builder</vt:lpstr>
      <vt:lpstr>Setting "Wait" Steps</vt:lpstr>
      <vt:lpstr>Setting "Wait" Steps (2)</vt:lpstr>
      <vt:lpstr>Setting "Wait" Steps (3)</vt:lpstr>
      <vt:lpstr>Extraction</vt:lpstr>
      <vt:lpstr>Extraction</vt:lpstr>
      <vt:lpstr>Elements Explorer</vt:lpstr>
      <vt:lpstr>Find Expressions Builder</vt:lpstr>
      <vt:lpstr>Step Builder</vt:lpstr>
      <vt:lpstr>Quick Execute</vt:lpstr>
      <vt:lpstr>Visual Debugger</vt:lpstr>
      <vt:lpstr>Visual Debugger (2)</vt:lpstr>
      <vt:lpstr>Test Organization</vt:lpstr>
      <vt:lpstr>Test Lists</vt:lpstr>
      <vt:lpstr>Static Lists</vt:lpstr>
      <vt:lpstr>Dynamic Lists</vt:lpstr>
      <vt:lpstr>Editing Test List Settings</vt:lpstr>
      <vt:lpstr>Test Scheduling</vt:lpstr>
      <vt:lpstr>MS Test Manager Integration</vt:lpstr>
      <vt:lpstr>Working With Test Results</vt:lpstr>
      <vt:lpstr>Test Results Calendar</vt:lpstr>
      <vt:lpstr>Analyzing Test Results</vt:lpstr>
      <vt:lpstr>Step Failure Details Dialog</vt:lpstr>
      <vt:lpstr>Exporting Test Results</vt:lpstr>
      <vt:lpstr>Web Application Tests</vt:lpstr>
      <vt:lpstr>Web Application Tests</vt:lpstr>
      <vt:lpstr>JavaScript</vt:lpstr>
      <vt:lpstr>RadControls for ASP.NET AJAX</vt:lpstr>
      <vt:lpstr>Silverlight</vt:lpstr>
      <vt:lpstr>Data Driven Tests</vt:lpstr>
      <vt:lpstr>The Built-In Grid</vt:lpstr>
      <vt:lpstr>Connecting to External Data</vt:lpstr>
      <vt:lpstr>Data Driven Tests</vt:lpstr>
      <vt:lpstr>Test Studio Mobile</vt:lpstr>
      <vt:lpstr>Test Studio  Roadmap 2016</vt:lpstr>
      <vt:lpstr>Telerik Test Studio</vt:lpstr>
      <vt:lpstr>Exercises</vt:lpstr>
      <vt:lpstr>Exercises (2)</vt:lpstr>
      <vt:lpstr>Exercises (4)</vt:lpstr>
      <vt:lpstr>Exercises (5)</vt:lpstr>
      <vt:lpstr>Exercises (6)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Test Studio</dc:title>
  <dc:creator>Asya Georgieva</dc:creator>
  <cp:lastModifiedBy>Asya Georgieva</cp:lastModifiedBy>
  <cp:revision>187</cp:revision>
  <dcterms:created xsi:type="dcterms:W3CDTF">2013-02-22T13:43:16Z</dcterms:created>
  <dcterms:modified xsi:type="dcterms:W3CDTF">2015-12-02T13:23:59Z</dcterms:modified>
</cp:coreProperties>
</file>